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1" r:id="rId1"/>
  </p:sldMasterIdLst>
  <p:notesMasterIdLst>
    <p:notesMasterId r:id="rId30"/>
  </p:notesMasterIdLst>
  <p:handoutMasterIdLst>
    <p:handoutMasterId r:id="rId31"/>
  </p:handoutMasterIdLst>
  <p:sldIdLst>
    <p:sldId id="485" r:id="rId2"/>
    <p:sldId id="589" r:id="rId3"/>
    <p:sldId id="590" r:id="rId4"/>
    <p:sldId id="591" r:id="rId5"/>
    <p:sldId id="592" r:id="rId6"/>
    <p:sldId id="594" r:id="rId7"/>
    <p:sldId id="593" r:id="rId8"/>
    <p:sldId id="595" r:id="rId9"/>
    <p:sldId id="596" r:id="rId10"/>
    <p:sldId id="597" r:id="rId11"/>
    <p:sldId id="598" r:id="rId12"/>
    <p:sldId id="599" r:id="rId13"/>
    <p:sldId id="600" r:id="rId14"/>
    <p:sldId id="601" r:id="rId15"/>
    <p:sldId id="602" r:id="rId16"/>
    <p:sldId id="603" r:id="rId17"/>
    <p:sldId id="604" r:id="rId18"/>
    <p:sldId id="605" r:id="rId19"/>
    <p:sldId id="606" r:id="rId20"/>
    <p:sldId id="607" r:id="rId21"/>
    <p:sldId id="608" r:id="rId22"/>
    <p:sldId id="609" r:id="rId23"/>
    <p:sldId id="610" r:id="rId24"/>
    <p:sldId id="611" r:id="rId25"/>
    <p:sldId id="612" r:id="rId26"/>
    <p:sldId id="613" r:id="rId27"/>
    <p:sldId id="614" r:id="rId28"/>
    <p:sldId id="615" r:id="rId29"/>
  </p:sldIdLst>
  <p:sldSz cx="9144000" cy="6858000" type="screen4x3"/>
  <p:notesSz cx="6699250" cy="9836150"/>
  <p:custDataLst>
    <p:tags r:id="rId32"/>
  </p:custDataLst>
  <p:defaultTextStyle>
    <a:defPPr>
      <a:defRPr lang="de-DE"/>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4319">
          <p15:clr>
            <a:srgbClr val="A4A3A4"/>
          </p15:clr>
        </p15:guide>
        <p15:guide id="2" orient="horz" pos="1383">
          <p15:clr>
            <a:srgbClr val="A4A3A4"/>
          </p15:clr>
        </p15:guide>
        <p15:guide id="3" pos="213">
          <p15:clr>
            <a:srgbClr val="A4A3A4"/>
          </p15:clr>
        </p15:guide>
        <p15:guide id="4" pos="5565">
          <p15:clr>
            <a:srgbClr val="A4A3A4"/>
          </p15:clr>
        </p15:guide>
      </p15:sldGuideLst>
    </p:ext>
    <p:ext uri="{2D200454-40CA-4A62-9FC3-DE9A4176ACB9}">
      <p15:notesGuideLst xmlns="" xmlns:p15="http://schemas.microsoft.com/office/powerpoint/2012/main">
        <p15:guide id="1" orient="horz" pos="3098">
          <p15:clr>
            <a:srgbClr val="A4A3A4"/>
          </p15:clr>
        </p15:guide>
        <p15:guide id="2" pos="211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27820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993" autoAdjust="0"/>
    <p:restoredTop sz="96751" autoAdjust="0"/>
  </p:normalViewPr>
  <p:slideViewPr>
    <p:cSldViewPr snapToGrid="0">
      <p:cViewPr>
        <p:scale>
          <a:sx n="100" d="100"/>
          <a:sy n="100" d="100"/>
        </p:scale>
        <p:origin x="-540" y="-78"/>
      </p:cViewPr>
      <p:guideLst>
        <p:guide orient="horz" pos="4319"/>
        <p:guide orient="horz" pos="1383"/>
        <p:guide pos="213"/>
        <p:guide pos="556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4" d="100"/>
          <a:sy n="64" d="100"/>
        </p:scale>
        <p:origin x="-3462" y="-120"/>
      </p:cViewPr>
      <p:guideLst>
        <p:guide orient="horz" pos="3098"/>
        <p:guide pos="211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9106" name="Rectangle 2"/>
          <p:cNvSpPr>
            <a:spLocks noGrp="1" noChangeArrowheads="1"/>
          </p:cNvSpPr>
          <p:nvPr>
            <p:ph type="hdr" sz="quarter"/>
          </p:nvPr>
        </p:nvSpPr>
        <p:spPr bwMode="auto">
          <a:xfrm>
            <a:off x="0" y="0"/>
            <a:ext cx="2878138" cy="522288"/>
          </a:xfrm>
          <a:prstGeom prst="rect">
            <a:avLst/>
          </a:prstGeom>
          <a:noFill/>
          <a:ln w="9525">
            <a:noFill/>
            <a:miter lim="800000"/>
            <a:headEnd/>
            <a:tailEnd/>
          </a:ln>
          <a:effectLst/>
        </p:spPr>
        <p:txBody>
          <a:bodyPr vert="horz" wrap="square" lIns="89101" tIns="44550" rIns="89101" bIns="44550" numCol="1" anchor="t" anchorCtr="0" compatLnSpc="1">
            <a:prstTxWarp prst="textNoShape">
              <a:avLst/>
            </a:prstTxWarp>
          </a:bodyPr>
          <a:lstStyle>
            <a:lvl1pPr defTabSz="889000" eaLnBrk="1" hangingPunct="1">
              <a:defRPr sz="1200"/>
            </a:lvl1pPr>
          </a:lstStyle>
          <a:p>
            <a:pPr>
              <a:defRPr/>
            </a:pPr>
            <a:endParaRPr lang="en-GB" dirty="0"/>
          </a:p>
        </p:txBody>
      </p:sp>
      <p:sp>
        <p:nvSpPr>
          <p:cNvPr id="559107" name="Rectangle 3"/>
          <p:cNvSpPr>
            <a:spLocks noGrp="1" noChangeArrowheads="1"/>
          </p:cNvSpPr>
          <p:nvPr>
            <p:ph type="dt" sz="quarter" idx="1"/>
          </p:nvPr>
        </p:nvSpPr>
        <p:spPr bwMode="auto">
          <a:xfrm>
            <a:off x="3762375" y="0"/>
            <a:ext cx="2952750" cy="522288"/>
          </a:xfrm>
          <a:prstGeom prst="rect">
            <a:avLst/>
          </a:prstGeom>
          <a:noFill/>
          <a:ln w="9525">
            <a:noFill/>
            <a:miter lim="800000"/>
            <a:headEnd/>
            <a:tailEnd/>
          </a:ln>
          <a:effectLst/>
        </p:spPr>
        <p:txBody>
          <a:bodyPr vert="horz" wrap="square" lIns="89101" tIns="44550" rIns="89101" bIns="44550" numCol="1" anchor="t" anchorCtr="0" compatLnSpc="1">
            <a:prstTxWarp prst="textNoShape">
              <a:avLst/>
            </a:prstTxWarp>
          </a:bodyPr>
          <a:lstStyle>
            <a:lvl1pPr algn="r" defTabSz="889000" eaLnBrk="1" hangingPunct="1">
              <a:defRPr sz="1200"/>
            </a:lvl1pPr>
          </a:lstStyle>
          <a:p>
            <a:pPr>
              <a:defRPr/>
            </a:pPr>
            <a:endParaRPr lang="en-GB" dirty="0"/>
          </a:p>
        </p:txBody>
      </p:sp>
      <p:sp>
        <p:nvSpPr>
          <p:cNvPr id="559108" name="Rectangle 4"/>
          <p:cNvSpPr>
            <a:spLocks noGrp="1" noChangeArrowheads="1"/>
          </p:cNvSpPr>
          <p:nvPr>
            <p:ph type="ftr" sz="quarter" idx="2"/>
          </p:nvPr>
        </p:nvSpPr>
        <p:spPr bwMode="auto">
          <a:xfrm>
            <a:off x="0" y="9323388"/>
            <a:ext cx="2878138" cy="522287"/>
          </a:xfrm>
          <a:prstGeom prst="rect">
            <a:avLst/>
          </a:prstGeom>
          <a:noFill/>
          <a:ln w="9525">
            <a:noFill/>
            <a:miter lim="800000"/>
            <a:headEnd/>
            <a:tailEnd/>
          </a:ln>
          <a:effectLst/>
        </p:spPr>
        <p:txBody>
          <a:bodyPr vert="horz" wrap="square" lIns="89101" tIns="44550" rIns="89101" bIns="44550" numCol="1" anchor="b" anchorCtr="0" compatLnSpc="1">
            <a:prstTxWarp prst="textNoShape">
              <a:avLst/>
            </a:prstTxWarp>
          </a:bodyPr>
          <a:lstStyle>
            <a:lvl1pPr defTabSz="889000" eaLnBrk="1" hangingPunct="1">
              <a:defRPr sz="1200"/>
            </a:lvl1pPr>
          </a:lstStyle>
          <a:p>
            <a:pPr>
              <a:defRPr/>
            </a:pPr>
            <a:endParaRPr lang="en-GB" dirty="0"/>
          </a:p>
        </p:txBody>
      </p:sp>
      <p:sp>
        <p:nvSpPr>
          <p:cNvPr id="559109" name="Rectangle 5"/>
          <p:cNvSpPr>
            <a:spLocks noGrp="1" noChangeArrowheads="1"/>
          </p:cNvSpPr>
          <p:nvPr>
            <p:ph type="sldNum" sz="quarter" idx="3"/>
          </p:nvPr>
        </p:nvSpPr>
        <p:spPr bwMode="auto">
          <a:xfrm>
            <a:off x="3762375" y="9323388"/>
            <a:ext cx="2952750" cy="522287"/>
          </a:xfrm>
          <a:prstGeom prst="rect">
            <a:avLst/>
          </a:prstGeom>
          <a:noFill/>
          <a:ln w="9525">
            <a:noFill/>
            <a:miter lim="800000"/>
            <a:headEnd/>
            <a:tailEnd/>
          </a:ln>
          <a:effectLst/>
        </p:spPr>
        <p:txBody>
          <a:bodyPr vert="horz" wrap="square" lIns="89101" tIns="44550" rIns="89101" bIns="44550" numCol="1" anchor="b" anchorCtr="0" compatLnSpc="1">
            <a:prstTxWarp prst="textNoShape">
              <a:avLst/>
            </a:prstTxWarp>
          </a:bodyPr>
          <a:lstStyle>
            <a:lvl1pPr algn="r" defTabSz="889000" eaLnBrk="1" hangingPunct="1">
              <a:defRPr sz="1200"/>
            </a:lvl1pPr>
          </a:lstStyle>
          <a:p>
            <a:pPr>
              <a:defRPr/>
            </a:pPr>
            <a:fld id="{1D9E7C24-5347-4289-9EF8-59326FC5F79B}" type="slidenum">
              <a:rPr lang="en-GB"/>
              <a:pPr>
                <a:defRPr/>
              </a:pPr>
              <a:t>‹#›</a:t>
            </a:fld>
            <a:endParaRPr lang="en-GB" dirty="0"/>
          </a:p>
        </p:txBody>
      </p:sp>
    </p:spTree>
    <p:extLst>
      <p:ext uri="{BB962C8B-B14F-4D97-AF65-F5344CB8AC3E}">
        <p14:creationId xmlns="" xmlns:p14="http://schemas.microsoft.com/office/powerpoint/2010/main" val="27210318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01950" cy="492125"/>
          </a:xfrm>
          <a:prstGeom prst="rect">
            <a:avLst/>
          </a:prstGeom>
          <a:noFill/>
          <a:ln w="9525">
            <a:noFill/>
            <a:miter lim="800000"/>
            <a:headEnd/>
            <a:tailEnd/>
          </a:ln>
          <a:effectLst/>
        </p:spPr>
        <p:txBody>
          <a:bodyPr vert="horz" wrap="square" lIns="94475" tIns="47239" rIns="94475" bIns="47239" numCol="1" anchor="t" anchorCtr="0" compatLnSpc="1">
            <a:prstTxWarp prst="textNoShape">
              <a:avLst/>
            </a:prstTxWarp>
          </a:bodyPr>
          <a:lstStyle>
            <a:lvl1pPr defTabSz="942975" eaLnBrk="1" hangingPunct="1">
              <a:defRPr sz="1300"/>
            </a:lvl1pPr>
          </a:lstStyle>
          <a:p>
            <a:pPr>
              <a:defRPr/>
            </a:pPr>
            <a:endParaRPr lang="en-GB" dirty="0"/>
          </a:p>
        </p:txBody>
      </p:sp>
      <p:sp>
        <p:nvSpPr>
          <p:cNvPr id="6147" name="Rectangle 3"/>
          <p:cNvSpPr>
            <a:spLocks noGrp="1" noChangeArrowheads="1"/>
          </p:cNvSpPr>
          <p:nvPr>
            <p:ph type="dt" idx="1"/>
          </p:nvPr>
        </p:nvSpPr>
        <p:spPr bwMode="auto">
          <a:xfrm>
            <a:off x="3797300" y="0"/>
            <a:ext cx="2901950" cy="492125"/>
          </a:xfrm>
          <a:prstGeom prst="rect">
            <a:avLst/>
          </a:prstGeom>
          <a:noFill/>
          <a:ln w="9525">
            <a:noFill/>
            <a:miter lim="800000"/>
            <a:headEnd/>
            <a:tailEnd/>
          </a:ln>
          <a:effectLst/>
        </p:spPr>
        <p:txBody>
          <a:bodyPr vert="horz" wrap="square" lIns="94475" tIns="47239" rIns="94475" bIns="47239" numCol="1" anchor="t" anchorCtr="0" compatLnSpc="1">
            <a:prstTxWarp prst="textNoShape">
              <a:avLst/>
            </a:prstTxWarp>
          </a:bodyPr>
          <a:lstStyle>
            <a:lvl1pPr algn="r" defTabSz="942975" eaLnBrk="1" hangingPunct="1">
              <a:defRPr sz="1300"/>
            </a:lvl1pPr>
          </a:lstStyle>
          <a:p>
            <a:pPr>
              <a:defRPr/>
            </a:pPr>
            <a:endParaRPr lang="en-GB" dirty="0"/>
          </a:p>
        </p:txBody>
      </p:sp>
      <p:sp>
        <p:nvSpPr>
          <p:cNvPr id="23556" name="Rectangle 4"/>
          <p:cNvSpPr>
            <a:spLocks noGrp="1" noRot="1" noChangeAspect="1" noChangeArrowheads="1" noTextEdit="1"/>
          </p:cNvSpPr>
          <p:nvPr>
            <p:ph type="sldImg" idx="2"/>
          </p:nvPr>
        </p:nvSpPr>
        <p:spPr bwMode="auto">
          <a:xfrm>
            <a:off x="890588" y="738188"/>
            <a:ext cx="4919662" cy="368935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893763" y="4672013"/>
            <a:ext cx="4911725" cy="4425950"/>
          </a:xfrm>
          <a:prstGeom prst="rect">
            <a:avLst/>
          </a:prstGeom>
          <a:noFill/>
          <a:ln w="9525">
            <a:noFill/>
            <a:miter lim="800000"/>
            <a:headEnd/>
            <a:tailEnd/>
          </a:ln>
          <a:effectLst/>
        </p:spPr>
        <p:txBody>
          <a:bodyPr vert="horz" wrap="square" lIns="94475" tIns="47239" rIns="94475" bIns="47239" numCol="1" anchor="t" anchorCtr="0" compatLnSpc="1">
            <a:prstTxWarp prst="textNoShape">
              <a:avLst/>
            </a:prstTxWarp>
          </a:bodyPr>
          <a:lstStyle/>
          <a:p>
            <a:pPr lvl="0"/>
            <a:r>
              <a:rPr lang="en-GB" noProof="0" smtClean="0"/>
              <a:t>Klicken Sie, um die Formate des Vorlagentextes zu bearbeiten</a:t>
            </a:r>
          </a:p>
          <a:p>
            <a:pPr lvl="1"/>
            <a:r>
              <a:rPr lang="en-GB" noProof="0" smtClean="0"/>
              <a:t>Zweite Ebene</a:t>
            </a:r>
          </a:p>
          <a:p>
            <a:pPr lvl="2"/>
            <a:r>
              <a:rPr lang="en-GB" noProof="0" smtClean="0"/>
              <a:t>Dritte Ebene</a:t>
            </a:r>
          </a:p>
          <a:p>
            <a:pPr lvl="3"/>
            <a:r>
              <a:rPr lang="en-GB" noProof="0" smtClean="0"/>
              <a:t>Vierte Ebene</a:t>
            </a:r>
          </a:p>
          <a:p>
            <a:pPr lvl="4"/>
            <a:r>
              <a:rPr lang="en-GB" noProof="0" smtClean="0"/>
              <a:t>Fünfte Ebene</a:t>
            </a:r>
          </a:p>
        </p:txBody>
      </p:sp>
      <p:sp>
        <p:nvSpPr>
          <p:cNvPr id="6150" name="Rectangle 6"/>
          <p:cNvSpPr>
            <a:spLocks noGrp="1" noChangeArrowheads="1"/>
          </p:cNvSpPr>
          <p:nvPr>
            <p:ph type="ftr" sz="quarter" idx="4"/>
          </p:nvPr>
        </p:nvSpPr>
        <p:spPr bwMode="auto">
          <a:xfrm>
            <a:off x="0" y="9345613"/>
            <a:ext cx="2901950" cy="490537"/>
          </a:xfrm>
          <a:prstGeom prst="rect">
            <a:avLst/>
          </a:prstGeom>
          <a:noFill/>
          <a:ln w="9525">
            <a:noFill/>
            <a:miter lim="800000"/>
            <a:headEnd/>
            <a:tailEnd/>
          </a:ln>
          <a:effectLst/>
        </p:spPr>
        <p:txBody>
          <a:bodyPr vert="horz" wrap="square" lIns="94475" tIns="47239" rIns="94475" bIns="47239" numCol="1" anchor="b" anchorCtr="0" compatLnSpc="1">
            <a:prstTxWarp prst="textNoShape">
              <a:avLst/>
            </a:prstTxWarp>
          </a:bodyPr>
          <a:lstStyle>
            <a:lvl1pPr defTabSz="942975" eaLnBrk="1" hangingPunct="1">
              <a:defRPr sz="1300"/>
            </a:lvl1pPr>
          </a:lstStyle>
          <a:p>
            <a:pPr>
              <a:defRPr/>
            </a:pPr>
            <a:endParaRPr lang="en-GB" dirty="0"/>
          </a:p>
        </p:txBody>
      </p:sp>
      <p:sp>
        <p:nvSpPr>
          <p:cNvPr id="6151" name="Rectangle 7"/>
          <p:cNvSpPr>
            <a:spLocks noGrp="1" noChangeArrowheads="1"/>
          </p:cNvSpPr>
          <p:nvPr>
            <p:ph type="sldNum" sz="quarter" idx="5"/>
          </p:nvPr>
        </p:nvSpPr>
        <p:spPr bwMode="auto">
          <a:xfrm>
            <a:off x="3797300" y="9345613"/>
            <a:ext cx="2901950" cy="490537"/>
          </a:xfrm>
          <a:prstGeom prst="rect">
            <a:avLst/>
          </a:prstGeom>
          <a:noFill/>
          <a:ln w="9525">
            <a:noFill/>
            <a:miter lim="800000"/>
            <a:headEnd/>
            <a:tailEnd/>
          </a:ln>
          <a:effectLst/>
        </p:spPr>
        <p:txBody>
          <a:bodyPr vert="horz" wrap="square" lIns="94475" tIns="47239" rIns="94475" bIns="47239" numCol="1" anchor="b" anchorCtr="0" compatLnSpc="1">
            <a:prstTxWarp prst="textNoShape">
              <a:avLst/>
            </a:prstTxWarp>
          </a:bodyPr>
          <a:lstStyle>
            <a:lvl1pPr algn="r" defTabSz="942975" eaLnBrk="1" hangingPunct="1">
              <a:defRPr sz="1300"/>
            </a:lvl1pPr>
          </a:lstStyle>
          <a:p>
            <a:pPr>
              <a:defRPr/>
            </a:pPr>
            <a:fld id="{8EB26859-8F89-4585-87A9-481F6EC91F67}" type="slidenum">
              <a:rPr lang="en-GB"/>
              <a:pPr>
                <a:defRPr/>
              </a:pPr>
              <a:t>‹#›</a:t>
            </a:fld>
            <a:endParaRPr lang="en-GB" dirty="0"/>
          </a:p>
        </p:txBody>
      </p:sp>
    </p:spTree>
    <p:extLst>
      <p:ext uri="{BB962C8B-B14F-4D97-AF65-F5344CB8AC3E}">
        <p14:creationId xmlns="" xmlns:p14="http://schemas.microsoft.com/office/powerpoint/2010/main" val="31359556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F729D419-4AA5-4F73-A520-017DA3443250}" type="slidenum">
              <a:rPr lang="en-GB" smtClean="0"/>
              <a:pPr/>
              <a:t>1</a:t>
            </a:fld>
            <a:endParaRPr lang="en-GB" dirty="0" smtClean="0"/>
          </a:p>
        </p:txBody>
      </p:sp>
      <p:sp>
        <p:nvSpPr>
          <p:cNvPr id="24579" name="Rectangle 1026"/>
          <p:cNvSpPr>
            <a:spLocks noGrp="1" noChangeArrowheads="1"/>
          </p:cNvSpPr>
          <p:nvPr>
            <p:ph type="body" idx="1"/>
          </p:nvPr>
        </p:nvSpPr>
        <p:spPr>
          <a:xfrm>
            <a:off x="242888" y="5253038"/>
            <a:ext cx="6283325" cy="4051300"/>
          </a:xfrm>
          <a:noFill/>
          <a:ln/>
        </p:spPr>
        <p:txBody>
          <a:bodyPr lIns="89384" tIns="44694" rIns="89384" bIns="44694"/>
          <a:lstStyle/>
          <a:p>
            <a:pPr eaLnBrk="1" hangingPunct="1"/>
            <a:endParaRPr lang="en-GB" dirty="0" smtClean="0"/>
          </a:p>
        </p:txBody>
      </p:sp>
      <p:sp>
        <p:nvSpPr>
          <p:cNvPr id="24580" name="Rectangle 1027"/>
          <p:cNvSpPr>
            <a:spLocks noGrp="1" noRot="1" noChangeAspect="1" noChangeArrowheads="1" noTextEdit="1"/>
          </p:cNvSpPr>
          <p:nvPr>
            <p:ph type="sldImg"/>
          </p:nvPr>
        </p:nvSpPr>
        <p:spPr>
          <a:xfrm>
            <a:off x="1588" y="0"/>
            <a:ext cx="6696075" cy="5022850"/>
          </a:xfrm>
          <a:ln/>
        </p:spPr>
      </p:sp>
    </p:spTree>
    <p:extLst>
      <p:ext uri="{BB962C8B-B14F-4D97-AF65-F5344CB8AC3E}">
        <p14:creationId xmlns="" xmlns:p14="http://schemas.microsoft.com/office/powerpoint/2010/main" val="8505095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5" descr="Picture2.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dirty="0" smtClean="0"/>
            </a:lvl1pPr>
          </a:lstStyle>
          <a:p>
            <a:pPr>
              <a:defRPr/>
            </a:pPr>
            <a:r>
              <a:rPr lang="de-DE"/>
              <a:t>  Page </a:t>
            </a:r>
            <a:fld id="{C1286089-E142-4AAC-A89E-D2B76D9F828D}" type="slidenum">
              <a:rPr lang="de-DE"/>
              <a:pPr>
                <a:defRPr/>
              </a:pPr>
              <a:t>‹#›</a:t>
            </a:fld>
            <a:endParaRPr lang="de-DE"/>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1952" y="66677"/>
            <a:ext cx="2132013" cy="55991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14327" y="66677"/>
            <a:ext cx="6245225"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dirty="0" smtClean="0"/>
            </a:lvl1pPr>
          </a:lstStyle>
          <a:p>
            <a:pPr>
              <a:defRPr/>
            </a:pPr>
            <a:r>
              <a:rPr lang="de-DE"/>
              <a:t>  Page </a:t>
            </a:r>
            <a:fld id="{593F8ED3-6709-428F-B490-104C4E0F19E9}" type="slidenum">
              <a:rPr lang="de-DE"/>
              <a:pPr>
                <a:defRPr/>
              </a:pPr>
              <a:t>‹#›</a:t>
            </a:fld>
            <a:endParaRPr lang="de-DE"/>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19090" y="1636714"/>
            <a:ext cx="8524875" cy="31448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dirty="0" smtClean="0"/>
            </a:lvl1pPr>
          </a:lstStyle>
          <a:p>
            <a:pPr>
              <a:defRPr/>
            </a:pPr>
            <a:r>
              <a:rPr lang="de-DE"/>
              <a:t>  Page </a:t>
            </a:r>
            <a:fld id="{EBDB3CF1-AF64-4898-87B5-8C7317736BB1}" type="slidenum">
              <a:rPr lang="de-DE"/>
              <a:pPr>
                <a:defRPr/>
              </a:pPr>
              <a:t>‹#›</a:t>
            </a:fld>
            <a:endParaRPr lang="de-DE"/>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p:txBody>
          <a:bodyPr/>
          <a:lstStyle>
            <a:lvl1pPr>
              <a:defRPr dirty="0" smtClean="0"/>
            </a:lvl1pPr>
          </a:lstStyle>
          <a:p>
            <a:pPr>
              <a:defRPr/>
            </a:pPr>
            <a:r>
              <a:rPr lang="de-DE"/>
              <a:t>  Page </a:t>
            </a:r>
            <a:fld id="{E8E608E9-805B-4E21-8D01-5F9A8954E249}" type="slidenum">
              <a:rPr lang="de-DE"/>
              <a:pPr>
                <a:defRPr/>
              </a:pPr>
              <a:t>‹#›</a:t>
            </a:fld>
            <a:endParaRPr lang="de-DE"/>
          </a:p>
        </p:txBody>
      </p:sp>
    </p:spTree>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19090" y="1636713"/>
            <a:ext cx="4186237" cy="4029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7725" y="1636713"/>
            <a:ext cx="4186238" cy="4029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p:txBody>
          <a:bodyPr/>
          <a:lstStyle>
            <a:lvl1pPr>
              <a:defRPr dirty="0" smtClean="0"/>
            </a:lvl1pPr>
          </a:lstStyle>
          <a:p>
            <a:pPr>
              <a:defRPr/>
            </a:pPr>
            <a:r>
              <a:rPr lang="de-DE"/>
              <a:t>  Page </a:t>
            </a:r>
            <a:fld id="{F27B83C8-D37D-4C89-94BE-0A66020CB78D}" type="slidenum">
              <a:rPr lang="de-DE"/>
              <a:pPr>
                <a:defRPr/>
              </a:pPr>
              <a:t>‹#›</a:t>
            </a:fld>
            <a:endParaRPr lang="de-DE"/>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p:txBody>
          <a:bodyPr/>
          <a:lstStyle>
            <a:lvl1pPr>
              <a:defRPr dirty="0" smtClean="0"/>
            </a:lvl1pPr>
          </a:lstStyle>
          <a:p>
            <a:pPr>
              <a:defRPr/>
            </a:pPr>
            <a:r>
              <a:rPr lang="de-DE"/>
              <a:t>  Page </a:t>
            </a:r>
            <a:fld id="{73C1F468-EF86-421E-A81A-D8EB86B0B0D6}" type="slidenum">
              <a:rPr lang="de-DE"/>
              <a:pPr>
                <a:defRPr/>
              </a:pPr>
              <a:t>‹#›</a:t>
            </a:fld>
            <a:endParaRPr lang="de-DE"/>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p:txBody>
          <a:bodyPr/>
          <a:lstStyle>
            <a:lvl1pPr>
              <a:defRPr dirty="0" smtClean="0"/>
            </a:lvl1pPr>
          </a:lstStyle>
          <a:p>
            <a:pPr>
              <a:defRPr/>
            </a:pPr>
            <a:r>
              <a:rPr lang="de-DE"/>
              <a:t>  Page </a:t>
            </a:r>
            <a:fld id="{4E8CFC92-A800-4190-AE7C-4ABA87D0788B}" type="slidenum">
              <a:rPr lang="de-DE"/>
              <a:pPr>
                <a:defRPr/>
              </a:pPr>
              <a:t>‹#›</a:t>
            </a:fld>
            <a:endParaRPr lang="de-DE"/>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p:txBody>
          <a:bodyPr/>
          <a:lstStyle>
            <a:lvl1pPr>
              <a:defRPr dirty="0" smtClean="0"/>
            </a:lvl1pPr>
          </a:lstStyle>
          <a:p>
            <a:pPr>
              <a:defRPr/>
            </a:pPr>
            <a:r>
              <a:rPr lang="de-DE"/>
              <a:t>  Page </a:t>
            </a:r>
            <a:fld id="{23D552CD-1F50-4E63-92D4-CB6EB6602AA7}" type="slidenum">
              <a:rPr lang="de-DE"/>
              <a:pPr>
                <a:defRPr/>
              </a:pPr>
              <a:t>‹#›</a:t>
            </a:fld>
            <a:endParaRPr lang="de-DE"/>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a:defRPr dirty="0" smtClean="0"/>
            </a:lvl1pPr>
          </a:lstStyle>
          <a:p>
            <a:pPr>
              <a:defRPr/>
            </a:pPr>
            <a:r>
              <a:rPr lang="de-DE"/>
              <a:t>  Page </a:t>
            </a:r>
            <a:fld id="{8BD0F0AE-A287-4A97-85BD-879E29772468}" type="slidenum">
              <a:rPr lang="de-DE"/>
              <a:pPr>
                <a:defRPr/>
              </a:pPr>
              <a:t>‹#›</a:t>
            </a:fld>
            <a:endParaRPr lang="de-DE"/>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a:defRPr dirty="0" smtClean="0"/>
            </a:lvl1pPr>
          </a:lstStyle>
          <a:p>
            <a:pPr>
              <a:defRPr/>
            </a:pPr>
            <a:r>
              <a:rPr lang="de-DE"/>
              <a:t>  Page </a:t>
            </a:r>
            <a:fld id="{EA4BCD79-EB00-4A31-9751-F97210F7A20B}" type="slidenum">
              <a:rPr lang="de-DE"/>
              <a:pPr>
                <a:defRPr/>
              </a:pPr>
              <a:t>‹#›</a:t>
            </a:fld>
            <a:endParaRPr lang="de-DE"/>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4098" name="Picture 5" descr="Picture1.jpg"/>
          <p:cNvPicPr>
            <a:picLocks noChangeAspect="1"/>
          </p:cNvPicPr>
          <p:nvPr userDrawn="1"/>
        </p:nvPicPr>
        <p:blipFill>
          <a:blip r:embed="rId13" cstate="print"/>
          <a:srcRect/>
          <a:stretch>
            <a:fillRect/>
          </a:stretch>
        </p:blipFill>
        <p:spPr bwMode="auto">
          <a:xfrm>
            <a:off x="0" y="0"/>
            <a:ext cx="9144000" cy="6858000"/>
          </a:xfrm>
          <a:prstGeom prst="rect">
            <a:avLst/>
          </a:prstGeom>
          <a:noFill/>
          <a:ln w="9525">
            <a:noFill/>
            <a:miter lim="800000"/>
            <a:headEnd/>
            <a:tailEnd/>
          </a:ln>
        </p:spPr>
      </p:pic>
      <p:pic>
        <p:nvPicPr>
          <p:cNvPr id="4099" name="Picture 6" descr="footer image.jpg"/>
          <p:cNvPicPr>
            <a:picLocks noChangeAspect="1"/>
          </p:cNvPicPr>
          <p:nvPr userDrawn="1"/>
        </p:nvPicPr>
        <p:blipFill>
          <a:blip r:embed="rId14" cstate="print"/>
          <a:srcRect/>
          <a:stretch>
            <a:fillRect/>
          </a:stretch>
        </p:blipFill>
        <p:spPr bwMode="auto">
          <a:xfrm>
            <a:off x="0" y="5562600"/>
            <a:ext cx="9144000" cy="1295400"/>
          </a:xfrm>
          <a:prstGeom prst="rect">
            <a:avLst/>
          </a:prstGeom>
          <a:noFill/>
          <a:ln w="9525">
            <a:noFill/>
            <a:miter lim="800000"/>
            <a:headEnd/>
            <a:tailEnd/>
          </a:ln>
        </p:spPr>
      </p:pic>
      <p:sp>
        <p:nvSpPr>
          <p:cNvPr id="4100" name="Rectangle 2"/>
          <p:cNvSpPr>
            <a:spLocks noGrp="1" noChangeArrowheads="1"/>
          </p:cNvSpPr>
          <p:nvPr>
            <p:ph type="title"/>
          </p:nvPr>
        </p:nvSpPr>
        <p:spPr bwMode="auto">
          <a:xfrm>
            <a:off x="314327" y="66676"/>
            <a:ext cx="6297613" cy="600075"/>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en-US" smtClean="0"/>
              <a:t>Click to edit Master title style</a:t>
            </a:r>
            <a:endParaRPr lang="de-DE" smtClean="0"/>
          </a:p>
        </p:txBody>
      </p:sp>
      <p:sp>
        <p:nvSpPr>
          <p:cNvPr id="4101" name="Rectangle 3"/>
          <p:cNvSpPr>
            <a:spLocks noGrp="1" noChangeArrowheads="1"/>
          </p:cNvSpPr>
          <p:nvPr>
            <p:ph type="body" idx="1"/>
          </p:nvPr>
        </p:nvSpPr>
        <p:spPr bwMode="auto">
          <a:xfrm>
            <a:off x="319090" y="1636713"/>
            <a:ext cx="8524875" cy="4029075"/>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4485" name="Rectangle 5"/>
          <p:cNvSpPr>
            <a:spLocks noGrp="1" noChangeArrowheads="1"/>
          </p:cNvSpPr>
          <p:nvPr>
            <p:ph type="ftr" sz="quarter" idx="3"/>
          </p:nvPr>
        </p:nvSpPr>
        <p:spPr bwMode="auto">
          <a:xfrm>
            <a:off x="276225" y="6484937"/>
            <a:ext cx="2762250"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dirty="0" smtClean="0">
                <a:solidFill>
                  <a:schemeClr val="bg1"/>
                </a:solidFill>
                <a:sym typeface="Wingdings" pitchFamily="2" charset="2"/>
              </a:defRPr>
            </a:lvl1pPr>
          </a:lstStyle>
          <a:p>
            <a:pPr>
              <a:defRPr/>
            </a:pPr>
            <a:r>
              <a:rPr lang="de-DE"/>
              <a:t>  Page </a:t>
            </a:r>
            <a:fld id="{A91C11BD-EE67-4E46-B142-57F87C10F086}" type="slidenum">
              <a:rPr lang="de-DE"/>
              <a:pPr>
                <a:defRPr/>
              </a:pPr>
              <a:t>‹#›</a:t>
            </a:fld>
            <a:endParaRPr lang="de-DE"/>
          </a:p>
        </p:txBody>
      </p:sp>
      <p:pic>
        <p:nvPicPr>
          <p:cNvPr id="4103" name="Picture 7" descr="gsl logo.png"/>
          <p:cNvPicPr>
            <a:picLocks noChangeAspect="1"/>
          </p:cNvPicPr>
          <p:nvPr userDrawn="1"/>
        </p:nvPicPr>
        <p:blipFill>
          <a:blip r:embed="rId15" cstate="print"/>
          <a:srcRect/>
          <a:stretch>
            <a:fillRect/>
          </a:stretch>
        </p:blipFill>
        <p:spPr bwMode="auto">
          <a:xfrm>
            <a:off x="7010402" y="5830889"/>
            <a:ext cx="1831975" cy="8794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ransition spd="med">
    <p:wipe dir="r"/>
  </p:transition>
  <p:hf sldNum="0" hdr="0" dt="0"/>
  <p:txStyles>
    <p:titleStyle>
      <a:lvl1pPr algn="l" rtl="0" eaLnBrk="0" fontAlgn="base" hangingPunct="0">
        <a:lnSpc>
          <a:spcPct val="95000"/>
        </a:lnSpc>
        <a:spcBef>
          <a:spcPct val="0"/>
        </a:spcBef>
        <a:spcAft>
          <a:spcPct val="0"/>
        </a:spcAft>
        <a:defRPr sz="2200" b="1">
          <a:solidFill>
            <a:schemeClr val="bg1"/>
          </a:solidFill>
          <a:latin typeface="+mj-lt"/>
          <a:ea typeface="+mj-ea"/>
          <a:cs typeface="+mj-cs"/>
        </a:defRPr>
      </a:lvl1pPr>
      <a:lvl2pPr algn="l" rtl="0" eaLnBrk="0" fontAlgn="base" hangingPunct="0">
        <a:lnSpc>
          <a:spcPct val="95000"/>
        </a:lnSpc>
        <a:spcBef>
          <a:spcPct val="0"/>
        </a:spcBef>
        <a:spcAft>
          <a:spcPct val="0"/>
        </a:spcAft>
        <a:defRPr sz="2200" b="1">
          <a:solidFill>
            <a:schemeClr val="bg1"/>
          </a:solidFill>
          <a:latin typeface="Arial" charset="0"/>
        </a:defRPr>
      </a:lvl2pPr>
      <a:lvl3pPr algn="l" rtl="0" eaLnBrk="0" fontAlgn="base" hangingPunct="0">
        <a:lnSpc>
          <a:spcPct val="95000"/>
        </a:lnSpc>
        <a:spcBef>
          <a:spcPct val="0"/>
        </a:spcBef>
        <a:spcAft>
          <a:spcPct val="0"/>
        </a:spcAft>
        <a:defRPr sz="2200" b="1">
          <a:solidFill>
            <a:schemeClr val="bg1"/>
          </a:solidFill>
          <a:latin typeface="Arial" charset="0"/>
        </a:defRPr>
      </a:lvl3pPr>
      <a:lvl4pPr algn="l" rtl="0" eaLnBrk="0" fontAlgn="base" hangingPunct="0">
        <a:lnSpc>
          <a:spcPct val="95000"/>
        </a:lnSpc>
        <a:spcBef>
          <a:spcPct val="0"/>
        </a:spcBef>
        <a:spcAft>
          <a:spcPct val="0"/>
        </a:spcAft>
        <a:defRPr sz="2200" b="1">
          <a:solidFill>
            <a:schemeClr val="bg1"/>
          </a:solidFill>
          <a:latin typeface="Arial" charset="0"/>
        </a:defRPr>
      </a:lvl4pPr>
      <a:lvl5pPr algn="l" rtl="0" eaLnBrk="0" fontAlgn="base" hangingPunct="0">
        <a:lnSpc>
          <a:spcPct val="95000"/>
        </a:lnSpc>
        <a:spcBef>
          <a:spcPct val="0"/>
        </a:spcBef>
        <a:spcAft>
          <a:spcPct val="0"/>
        </a:spcAft>
        <a:defRPr sz="2200" b="1">
          <a:solidFill>
            <a:schemeClr val="bg1"/>
          </a:solidFill>
          <a:latin typeface="Arial" charset="0"/>
        </a:defRPr>
      </a:lvl5pPr>
      <a:lvl6pPr marL="457200" algn="l" rtl="0" fontAlgn="base">
        <a:lnSpc>
          <a:spcPct val="95000"/>
        </a:lnSpc>
        <a:spcBef>
          <a:spcPct val="0"/>
        </a:spcBef>
        <a:spcAft>
          <a:spcPct val="0"/>
        </a:spcAft>
        <a:defRPr sz="2200" b="1">
          <a:solidFill>
            <a:schemeClr val="bg1"/>
          </a:solidFill>
          <a:latin typeface="Arial" charset="0"/>
        </a:defRPr>
      </a:lvl6pPr>
      <a:lvl7pPr marL="914400" algn="l" rtl="0" fontAlgn="base">
        <a:lnSpc>
          <a:spcPct val="95000"/>
        </a:lnSpc>
        <a:spcBef>
          <a:spcPct val="0"/>
        </a:spcBef>
        <a:spcAft>
          <a:spcPct val="0"/>
        </a:spcAft>
        <a:defRPr sz="2200" b="1">
          <a:solidFill>
            <a:schemeClr val="bg1"/>
          </a:solidFill>
          <a:latin typeface="Arial" charset="0"/>
        </a:defRPr>
      </a:lvl7pPr>
      <a:lvl8pPr marL="1371600" algn="l" rtl="0" fontAlgn="base">
        <a:lnSpc>
          <a:spcPct val="95000"/>
        </a:lnSpc>
        <a:spcBef>
          <a:spcPct val="0"/>
        </a:spcBef>
        <a:spcAft>
          <a:spcPct val="0"/>
        </a:spcAft>
        <a:defRPr sz="2200" b="1">
          <a:solidFill>
            <a:schemeClr val="bg1"/>
          </a:solidFill>
          <a:latin typeface="Arial" charset="0"/>
        </a:defRPr>
      </a:lvl8pPr>
      <a:lvl9pPr marL="1828800" algn="l" rtl="0" fontAlgn="base">
        <a:lnSpc>
          <a:spcPct val="95000"/>
        </a:lnSpc>
        <a:spcBef>
          <a:spcPct val="0"/>
        </a:spcBef>
        <a:spcAft>
          <a:spcPct val="0"/>
        </a:spcAft>
        <a:defRPr sz="2200" b="1">
          <a:solidFill>
            <a:schemeClr val="bg1"/>
          </a:solidFill>
          <a:latin typeface="Arial" charset="0"/>
        </a:defRPr>
      </a:lvl9pPr>
    </p:titleStyle>
    <p:bodyStyle>
      <a:lvl1pPr marL="190500" indent="-190500" algn="l" rtl="0" eaLnBrk="0" fontAlgn="base" hangingPunct="0">
        <a:spcBef>
          <a:spcPct val="40000"/>
        </a:spcBef>
        <a:spcAft>
          <a:spcPct val="0"/>
        </a:spcAft>
        <a:buClr>
          <a:schemeClr val="accent1"/>
        </a:buClr>
        <a:buFont typeface="Wingdings" pitchFamily="2" charset="2"/>
        <a:buChar char="§"/>
        <a:defRPr sz="2000">
          <a:solidFill>
            <a:schemeClr val="tx1"/>
          </a:solidFill>
          <a:latin typeface="+mn-lt"/>
          <a:ea typeface="+mn-ea"/>
          <a:cs typeface="+mn-cs"/>
        </a:defRPr>
      </a:lvl1pPr>
      <a:lvl2pPr marL="381000" indent="-188913" algn="l" rtl="0" eaLnBrk="0" fontAlgn="base" hangingPunct="0">
        <a:spcBef>
          <a:spcPct val="40000"/>
        </a:spcBef>
        <a:spcAft>
          <a:spcPct val="0"/>
        </a:spcAft>
        <a:buClr>
          <a:schemeClr val="accent1"/>
        </a:buClr>
        <a:buChar char="-"/>
        <a:defRPr sz="2800">
          <a:solidFill>
            <a:schemeClr val="tx1"/>
          </a:solidFill>
          <a:latin typeface="+mn-lt"/>
        </a:defRPr>
      </a:lvl2pPr>
      <a:lvl3pPr marL="561975" indent="-179388" algn="l" rtl="0" eaLnBrk="0" fontAlgn="base" hangingPunct="0">
        <a:spcBef>
          <a:spcPct val="40000"/>
        </a:spcBef>
        <a:spcAft>
          <a:spcPct val="0"/>
        </a:spcAft>
        <a:buClr>
          <a:schemeClr val="accent1"/>
        </a:buClr>
        <a:buChar char="-"/>
        <a:defRPr sz="2400">
          <a:solidFill>
            <a:schemeClr val="tx1"/>
          </a:solidFill>
          <a:latin typeface="+mn-lt"/>
        </a:defRPr>
      </a:lvl3pPr>
      <a:lvl4pPr marL="768350" indent="-204788" algn="l" rtl="0" eaLnBrk="0" fontAlgn="base" hangingPunct="0">
        <a:spcBef>
          <a:spcPct val="40000"/>
        </a:spcBef>
        <a:spcAft>
          <a:spcPct val="0"/>
        </a:spcAft>
        <a:buClr>
          <a:schemeClr val="accent1"/>
        </a:buClr>
        <a:buChar char="-"/>
        <a:defRPr sz="2000">
          <a:solidFill>
            <a:schemeClr val="tx1"/>
          </a:solidFill>
          <a:latin typeface="+mn-lt"/>
        </a:defRPr>
      </a:lvl4pPr>
      <a:lvl5pPr marL="1050925" indent="-168275" algn="l" rtl="0" eaLnBrk="0" fontAlgn="base" hangingPunct="0">
        <a:spcBef>
          <a:spcPct val="40000"/>
        </a:spcBef>
        <a:spcAft>
          <a:spcPct val="0"/>
        </a:spcAft>
        <a:buClr>
          <a:schemeClr val="accent1"/>
        </a:buClr>
        <a:buFont typeface="Wingdings" pitchFamily="2" charset="2"/>
        <a:buChar char="»"/>
        <a:defRPr sz="2000">
          <a:solidFill>
            <a:schemeClr val="tx1"/>
          </a:solidFill>
          <a:latin typeface="+mn-lt"/>
        </a:defRPr>
      </a:lvl5pPr>
      <a:lvl6pPr marL="1508125" indent="-168275" algn="l" rtl="0" fontAlgn="base">
        <a:spcBef>
          <a:spcPct val="40000"/>
        </a:spcBef>
        <a:spcAft>
          <a:spcPct val="0"/>
        </a:spcAft>
        <a:buClr>
          <a:schemeClr val="accent1"/>
        </a:buClr>
        <a:buFont typeface="Wingdings" pitchFamily="2" charset="2"/>
        <a:defRPr>
          <a:solidFill>
            <a:schemeClr val="tx1"/>
          </a:solidFill>
          <a:latin typeface="+mn-lt"/>
        </a:defRPr>
      </a:lvl6pPr>
      <a:lvl7pPr marL="1965325" indent="-168275" algn="l" rtl="0" fontAlgn="base">
        <a:spcBef>
          <a:spcPct val="40000"/>
        </a:spcBef>
        <a:spcAft>
          <a:spcPct val="0"/>
        </a:spcAft>
        <a:buClr>
          <a:schemeClr val="accent1"/>
        </a:buClr>
        <a:buFont typeface="Wingdings" pitchFamily="2" charset="2"/>
        <a:defRPr>
          <a:solidFill>
            <a:schemeClr val="tx1"/>
          </a:solidFill>
          <a:latin typeface="+mn-lt"/>
        </a:defRPr>
      </a:lvl7pPr>
      <a:lvl8pPr marL="2422525" indent="-168275" algn="l" rtl="0" fontAlgn="base">
        <a:spcBef>
          <a:spcPct val="40000"/>
        </a:spcBef>
        <a:spcAft>
          <a:spcPct val="0"/>
        </a:spcAft>
        <a:buClr>
          <a:schemeClr val="accent1"/>
        </a:buClr>
        <a:buFont typeface="Wingdings" pitchFamily="2" charset="2"/>
        <a:defRPr>
          <a:solidFill>
            <a:schemeClr val="tx1"/>
          </a:solidFill>
          <a:latin typeface="+mn-lt"/>
        </a:defRPr>
      </a:lvl8pPr>
      <a:lvl9pPr marL="2879725" indent="-168275" algn="l" rtl="0" fontAlgn="base">
        <a:spcBef>
          <a:spcPct val="40000"/>
        </a:spcBef>
        <a:spcAft>
          <a:spcPct val="0"/>
        </a:spcAft>
        <a:buClr>
          <a:schemeClr val="accent1"/>
        </a:buClr>
        <a:buFont typeface="Wingdings" pitchFamily="2" charset="2"/>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6" name="Picture 2" descr="C:\Users\Shawpon\Desktop\JU.png"/>
          <p:cNvPicPr>
            <a:picLocks noChangeAspect="1" noChangeArrowheads="1"/>
          </p:cNvPicPr>
          <p:nvPr/>
        </p:nvPicPr>
        <p:blipFill>
          <a:blip r:embed="rId3"/>
          <a:srcRect/>
          <a:stretch>
            <a:fillRect/>
          </a:stretch>
        </p:blipFill>
        <p:spPr bwMode="auto">
          <a:xfrm>
            <a:off x="0" y="5060950"/>
            <a:ext cx="2657285" cy="1311275"/>
          </a:xfrm>
          <a:prstGeom prst="rect">
            <a:avLst/>
          </a:prstGeom>
          <a:noFill/>
        </p:spPr>
      </p:pic>
      <p:sp>
        <p:nvSpPr>
          <p:cNvPr id="1027" name="Rectangle 3"/>
          <p:cNvSpPr>
            <a:spLocks noChangeArrowheads="1"/>
          </p:cNvSpPr>
          <p:nvPr/>
        </p:nvSpPr>
        <p:spPr bwMode="auto">
          <a:xfrm>
            <a:off x="4010026" y="0"/>
            <a:ext cx="56769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200" b="1" i="0" u="none" strike="noStrike" cap="none" normalizeH="0" baseline="0" dirty="0" smtClean="0">
              <a:ln>
                <a:noFill/>
              </a:ln>
              <a:solidFill>
                <a:srgbClr val="000000"/>
              </a:solidFill>
              <a:effectLst/>
              <a:latin typeface="Cambria" pitchFamily="18"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chemeClr val="bg1"/>
                </a:solidFill>
                <a:effectLst/>
                <a:latin typeface="Cambria" pitchFamily="18" charset="0"/>
                <a:ea typeface="Times New Roman" pitchFamily="18" charset="0"/>
                <a:cs typeface="Arial" pitchFamily="34" charset="0"/>
              </a:rPr>
              <a:t>Term Paper</a:t>
            </a:r>
            <a:endParaRPr kumimoji="0" lang="en-US" sz="8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smtClean="0">
                <a:ln>
                  <a:noFill/>
                </a:ln>
                <a:solidFill>
                  <a:schemeClr val="bg1"/>
                </a:solidFill>
                <a:effectLst/>
                <a:latin typeface="Cambria" pitchFamily="18" charset="0"/>
                <a:ea typeface="Times New Roman" pitchFamily="18" charset="0"/>
                <a:cs typeface="Arial" pitchFamily="34" charset="0"/>
              </a:rPr>
              <a:t>On</a:t>
            </a:r>
            <a:endParaRPr kumimoji="0" lang="en-US" sz="8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smtClean="0">
                <a:ln>
                  <a:noFill/>
                </a:ln>
                <a:solidFill>
                  <a:schemeClr val="bg1"/>
                </a:solidFill>
                <a:effectLst/>
                <a:latin typeface="Cambria" pitchFamily="18" charset="0"/>
                <a:ea typeface="Times New Roman" pitchFamily="18" charset="0"/>
                <a:cs typeface="Times New Roman" pitchFamily="18" charset="0"/>
              </a:rPr>
              <a:t>Project Appraisal &amp; Management</a:t>
            </a:r>
            <a:endParaRPr kumimoji="0" lang="en-US"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28" name="Rectangle 4"/>
          <p:cNvSpPr>
            <a:spLocks noChangeArrowheads="1"/>
          </p:cNvSpPr>
          <p:nvPr/>
        </p:nvSpPr>
        <p:spPr bwMode="auto">
          <a:xfrm>
            <a:off x="1886598" y="4734401"/>
            <a:ext cx="3714102" cy="17235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US" sz="2000" b="1" dirty="0" smtClean="0">
              <a:solidFill>
                <a:srgbClr val="000000"/>
              </a:solidFill>
              <a:latin typeface="Cambria" pitchFamily="18"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00"/>
                </a:solidFill>
                <a:effectLst/>
                <a:latin typeface="Cambria" pitchFamily="18" charset="0"/>
                <a:ea typeface="Times New Roman" pitchFamily="18" charset="0"/>
                <a:cs typeface="Arial" pitchFamily="34" charset="0"/>
              </a:rPr>
              <a:t>Supervised By: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Cambria" pitchFamily="18" charset="0"/>
                <a:ea typeface="Times New Roman" pitchFamily="18" charset="0"/>
                <a:cs typeface="Arial" pitchFamily="34" charset="0"/>
              </a:rPr>
              <a:t>Mohsina Akter</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Cambria" pitchFamily="18" charset="0"/>
                <a:ea typeface="Times New Roman" pitchFamily="18" charset="0"/>
                <a:cs typeface="Arial" pitchFamily="34" charset="0"/>
              </a:rPr>
              <a:t>Assistant Professor</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Cambria" pitchFamily="18" charset="0"/>
                <a:ea typeface="Times New Roman" pitchFamily="18" charset="0"/>
                <a:cs typeface="Arial" pitchFamily="34" charset="0"/>
              </a:rPr>
              <a:t>Department of Accounting and Information Systems</a:t>
            </a:r>
            <a:r>
              <a:rPr kumimoji="0" lang="en-US" sz="8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6"/>
          <p:cNvSpPr/>
          <p:nvPr/>
        </p:nvSpPr>
        <p:spPr>
          <a:xfrm>
            <a:off x="4943475" y="4914690"/>
            <a:ext cx="4200525" cy="1649682"/>
          </a:xfrm>
          <a:prstGeom prst="rect">
            <a:avLst/>
          </a:prstGeom>
        </p:spPr>
        <p:txBody>
          <a:bodyPr wrap="square">
            <a:spAutoFit/>
          </a:bodyPr>
          <a:lstStyle/>
          <a:p>
            <a:pPr marL="0" marR="0" algn="ctr">
              <a:lnSpc>
                <a:spcPct val="115000"/>
              </a:lnSpc>
              <a:spcBef>
                <a:spcPts val="0"/>
              </a:spcBef>
              <a:spcAft>
                <a:spcPts val="0"/>
              </a:spcAft>
            </a:pPr>
            <a:r>
              <a:rPr lang="en-US" sz="2000" b="1" dirty="0" smtClean="0">
                <a:solidFill>
                  <a:srgbClr val="000000"/>
                </a:solidFill>
                <a:latin typeface="Cambria"/>
                <a:ea typeface="Times New Roman"/>
                <a:cs typeface="Arial"/>
              </a:rPr>
              <a:t>Prepared By:</a:t>
            </a:r>
            <a:endParaRPr lang="en-US" sz="1100" dirty="0" smtClean="0">
              <a:latin typeface="Calibri"/>
              <a:ea typeface="Times New Roman"/>
              <a:cs typeface="Times New Roman"/>
            </a:endParaRPr>
          </a:p>
          <a:p>
            <a:pPr marL="0" marR="0" algn="ctr">
              <a:lnSpc>
                <a:spcPct val="115000"/>
              </a:lnSpc>
              <a:spcBef>
                <a:spcPts val="0"/>
              </a:spcBef>
              <a:spcAft>
                <a:spcPts val="0"/>
              </a:spcAft>
            </a:pPr>
            <a:r>
              <a:rPr lang="en-US" sz="2000" b="1" dirty="0" smtClean="0">
                <a:solidFill>
                  <a:srgbClr val="000000"/>
                </a:solidFill>
                <a:latin typeface="Cambria"/>
                <a:ea typeface="Times New Roman"/>
                <a:cs typeface="Arial"/>
              </a:rPr>
              <a:t> </a:t>
            </a:r>
            <a:r>
              <a:rPr lang="en-US" sz="1600" b="1" dirty="0" smtClean="0">
                <a:solidFill>
                  <a:srgbClr val="000000"/>
                </a:solidFill>
                <a:latin typeface="Cambria"/>
                <a:ea typeface="Times New Roman"/>
                <a:cs typeface="Arial"/>
              </a:rPr>
              <a:t>Shawpon Kumer Bhowmic</a:t>
            </a:r>
            <a:endParaRPr lang="en-US" sz="1100" dirty="0" smtClean="0">
              <a:latin typeface="Calibri"/>
              <a:ea typeface="Times New Roman"/>
              <a:cs typeface="Times New Roman"/>
            </a:endParaRPr>
          </a:p>
          <a:p>
            <a:pPr marL="0" marR="0" algn="ctr">
              <a:lnSpc>
                <a:spcPct val="115000"/>
              </a:lnSpc>
              <a:spcBef>
                <a:spcPts val="0"/>
              </a:spcBef>
              <a:spcAft>
                <a:spcPts val="0"/>
              </a:spcAft>
            </a:pPr>
            <a:r>
              <a:rPr lang="en-US" sz="1600" b="1" dirty="0" smtClean="0">
                <a:solidFill>
                  <a:srgbClr val="000000"/>
                </a:solidFill>
                <a:latin typeface="Cambria"/>
                <a:ea typeface="Times New Roman"/>
                <a:cs typeface="Arial"/>
              </a:rPr>
              <a:t>ID: 20173067</a:t>
            </a:r>
            <a:endParaRPr lang="en-US" sz="1100" dirty="0" smtClean="0">
              <a:latin typeface="Calibri"/>
              <a:ea typeface="Times New Roman"/>
              <a:cs typeface="Times New Roman"/>
            </a:endParaRPr>
          </a:p>
          <a:p>
            <a:pPr marL="0" marR="0" algn="ctr">
              <a:lnSpc>
                <a:spcPct val="115000"/>
              </a:lnSpc>
              <a:spcBef>
                <a:spcPts val="0"/>
              </a:spcBef>
              <a:spcAft>
                <a:spcPts val="0"/>
              </a:spcAft>
            </a:pPr>
            <a:r>
              <a:rPr lang="en-US" sz="1600" b="1" dirty="0" smtClean="0">
                <a:solidFill>
                  <a:srgbClr val="000000"/>
                </a:solidFill>
                <a:latin typeface="Cambria"/>
                <a:ea typeface="Times New Roman"/>
                <a:cs typeface="Arial"/>
              </a:rPr>
              <a:t>Section : ACT</a:t>
            </a:r>
            <a:endParaRPr lang="en-US" sz="1100" dirty="0" smtClean="0">
              <a:latin typeface="Calibri"/>
              <a:ea typeface="Times New Roman"/>
              <a:cs typeface="Times New Roman"/>
            </a:endParaRPr>
          </a:p>
          <a:p>
            <a:pPr marL="0" marR="0" algn="ctr">
              <a:lnSpc>
                <a:spcPct val="115000"/>
              </a:lnSpc>
              <a:spcBef>
                <a:spcPts val="0"/>
              </a:spcBef>
              <a:spcAft>
                <a:spcPts val="0"/>
              </a:spcAft>
            </a:pPr>
            <a:r>
              <a:rPr lang="en-US" sz="1600" b="1" dirty="0" smtClean="0">
                <a:solidFill>
                  <a:srgbClr val="000000"/>
                </a:solidFill>
                <a:latin typeface="Cambria"/>
                <a:ea typeface="Times New Roman"/>
                <a:cs typeface="Arial"/>
              </a:rPr>
              <a:t>Major : Accounting &amp; Information Systems</a:t>
            </a:r>
            <a:endParaRPr lang="en-US" sz="1100" dirty="0">
              <a:latin typeface="Calibri"/>
              <a:ea typeface="Times New Roman"/>
              <a:cs typeface="Times New Roman"/>
            </a:endParaRPr>
          </a:p>
        </p:txBody>
      </p:sp>
      <p:sp>
        <p:nvSpPr>
          <p:cNvPr id="1029" name="Rectangle 5"/>
          <p:cNvSpPr>
            <a:spLocks noChangeArrowheads="1"/>
          </p:cNvSpPr>
          <p:nvPr/>
        </p:nvSpPr>
        <p:spPr bwMode="auto">
          <a:xfrm>
            <a:off x="3857625" y="2943224"/>
            <a:ext cx="5286375" cy="12926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Cambria" pitchFamily="18"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en-US" sz="1600" b="1" dirty="0" smtClean="0">
              <a:solidFill>
                <a:schemeClr val="bg1"/>
              </a:solidFill>
              <a:latin typeface="Cambria" pitchFamily="18"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chemeClr val="bg1"/>
              </a:solidFill>
              <a:effectLst/>
              <a:latin typeface="Cambria" pitchFamily="18"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2">
                    <a:lumMod val="75000"/>
                  </a:schemeClr>
                </a:solidFill>
                <a:effectLst/>
                <a:latin typeface="Cambria" pitchFamily="18" charset="0"/>
                <a:ea typeface="Times New Roman" pitchFamily="18" charset="0"/>
                <a:cs typeface="Arial" pitchFamily="34" charset="0"/>
              </a:rPr>
              <a:t>Course: </a:t>
            </a:r>
            <a:r>
              <a:rPr kumimoji="0" lang="en-US" sz="1600" b="0" i="0" u="none" strike="noStrike" cap="none" normalizeH="0" baseline="0" dirty="0" smtClean="0">
                <a:ln>
                  <a:noFill/>
                </a:ln>
                <a:solidFill>
                  <a:schemeClr val="bg2">
                    <a:lumMod val="75000"/>
                  </a:schemeClr>
                </a:solidFill>
                <a:effectLst/>
                <a:latin typeface="Cambria" pitchFamily="18" charset="0"/>
                <a:ea typeface="Times New Roman" pitchFamily="18" charset="0"/>
                <a:cs typeface="Arial" pitchFamily="34" charset="0"/>
              </a:rPr>
              <a:t>Project Appraisal &amp; Management (EMBA-526)</a:t>
            </a:r>
            <a:endParaRPr kumimoji="0" lang="en-US" sz="800" b="0" i="0" u="none" strike="noStrike" cap="none" normalizeH="0" baseline="0" dirty="0" smtClean="0">
              <a:ln>
                <a:noFill/>
              </a:ln>
              <a:solidFill>
                <a:schemeClr val="bg2">
                  <a:lumMod val="75000"/>
                </a:schemeClr>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2">
                    <a:lumMod val="75000"/>
                  </a:schemeClr>
                </a:solidFill>
                <a:effectLst/>
                <a:latin typeface="Cambria" pitchFamily="18" charset="0"/>
                <a:ea typeface="Times New Roman" pitchFamily="18" charset="0"/>
                <a:cs typeface="Arial" pitchFamily="34" charset="0"/>
              </a:rPr>
              <a:t>Date of Submission: 12</a:t>
            </a:r>
            <a:r>
              <a:rPr kumimoji="0" lang="en-US" sz="1400" b="1" i="0" u="none" strike="noStrike" cap="none" normalizeH="0" baseline="30000" dirty="0" smtClean="0">
                <a:ln>
                  <a:noFill/>
                </a:ln>
                <a:solidFill>
                  <a:schemeClr val="bg2">
                    <a:lumMod val="75000"/>
                  </a:schemeClr>
                </a:solidFill>
                <a:effectLst/>
                <a:latin typeface="Cambria" pitchFamily="18" charset="0"/>
                <a:ea typeface="Times New Roman" pitchFamily="18" charset="0"/>
                <a:cs typeface="Arial" pitchFamily="34" charset="0"/>
              </a:rPr>
              <a:t>th</a:t>
            </a:r>
            <a:r>
              <a:rPr kumimoji="0" lang="en-US" sz="1400" b="1" i="0" u="none" strike="noStrike" cap="none" normalizeH="0" baseline="0" dirty="0" smtClean="0">
                <a:ln>
                  <a:noFill/>
                </a:ln>
                <a:solidFill>
                  <a:schemeClr val="bg2">
                    <a:lumMod val="75000"/>
                  </a:schemeClr>
                </a:solidFill>
                <a:effectLst/>
                <a:latin typeface="Cambria" pitchFamily="18" charset="0"/>
                <a:ea typeface="Times New Roman" pitchFamily="18" charset="0"/>
                <a:cs typeface="Arial" pitchFamily="34" charset="0"/>
              </a:rPr>
              <a:t> April, 2019</a:t>
            </a:r>
            <a:endParaRPr kumimoji="0" lang="en-US" sz="1800" b="0" i="0" u="none" strike="noStrike" cap="none" normalizeH="0" baseline="0" dirty="0" smtClean="0">
              <a:ln>
                <a:noFill/>
              </a:ln>
              <a:solidFill>
                <a:schemeClr val="bg2">
                  <a:lumMod val="75000"/>
                </a:schemeClr>
              </a:solidFill>
              <a:effectLst/>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latin typeface="+mj-lt"/>
              </a:rPr>
              <a:t>Guidelines for Work Environment Standards</a:t>
            </a:r>
            <a:endParaRPr lang="en-AU" sz="2400" b="1" spc="300" dirty="0" smtClean="0">
              <a:solidFill>
                <a:schemeClr val="bg2"/>
              </a:solidFill>
              <a:latin typeface="+mj-lt"/>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10</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7829550" cy="4647426"/>
          </a:xfrm>
          <a:prstGeom prst="rect">
            <a:avLst/>
          </a:prstGeom>
        </p:spPr>
        <p:txBody>
          <a:bodyPr wrap="square">
            <a:spAutoFit/>
          </a:bodyPr>
          <a:lstStyle/>
          <a:p>
            <a:pPr algn="just"/>
            <a:r>
              <a:rPr lang="en-US" dirty="0" smtClean="0"/>
              <a:t>As a baseline employers take all 'reasonably practicable' steps to provide a working environment where employees can work without risk to their health, safety or welfare</a:t>
            </a:r>
            <a:r>
              <a:rPr lang="en-US" dirty="0" smtClean="0"/>
              <a:t>.</a:t>
            </a:r>
          </a:p>
          <a:p>
            <a:pPr algn="just"/>
            <a:endParaRPr lang="en-US" dirty="0" smtClean="0"/>
          </a:p>
          <a:p>
            <a:pPr algn="just">
              <a:buFont typeface="Wingdings" pitchFamily="2" charset="2"/>
              <a:buChar char="v"/>
            </a:pPr>
            <a:r>
              <a:rPr lang="en-US" sz="1400" dirty="0" smtClean="0"/>
              <a:t>Laws and regulations related to work environment (company laws, country laws, local laws)</a:t>
            </a:r>
          </a:p>
          <a:p>
            <a:pPr algn="just">
              <a:buFont typeface="Wingdings" pitchFamily="2" charset="2"/>
              <a:buChar char="v"/>
            </a:pPr>
            <a:r>
              <a:rPr lang="en-US" sz="1400" dirty="0" smtClean="0"/>
              <a:t>Local building and fire codes</a:t>
            </a:r>
          </a:p>
          <a:p>
            <a:pPr algn="just">
              <a:buFont typeface="Wingdings" pitchFamily="2" charset="2"/>
              <a:buChar char="v"/>
            </a:pPr>
            <a:r>
              <a:rPr lang="en-US" sz="1400" dirty="0" smtClean="0"/>
              <a:t>Security (physical): Refer to Building code</a:t>
            </a:r>
          </a:p>
          <a:p>
            <a:pPr algn="just">
              <a:buFont typeface="Wingdings" pitchFamily="2" charset="2"/>
              <a:buChar char="v"/>
            </a:pPr>
            <a:r>
              <a:rPr lang="en-US" sz="1400" dirty="0" smtClean="0"/>
              <a:t>Ambient noise</a:t>
            </a:r>
          </a:p>
          <a:p>
            <a:pPr algn="just">
              <a:buFont typeface="Wingdings" pitchFamily="2" charset="2"/>
              <a:buChar char="v"/>
            </a:pPr>
            <a:r>
              <a:rPr lang="en-US" sz="1400" dirty="0" smtClean="0"/>
              <a:t>Workplace should be free of bad odors</a:t>
            </a:r>
          </a:p>
          <a:p>
            <a:pPr algn="just">
              <a:buFont typeface="Wingdings" pitchFamily="2" charset="2"/>
              <a:buChar char="v"/>
            </a:pPr>
            <a:r>
              <a:rPr lang="en-US" sz="1400" dirty="0" smtClean="0"/>
              <a:t>Temperature control</a:t>
            </a:r>
          </a:p>
          <a:p>
            <a:pPr algn="just">
              <a:buFont typeface="Wingdings" pitchFamily="2" charset="2"/>
              <a:buChar char="v"/>
            </a:pPr>
            <a:r>
              <a:rPr lang="en-US" sz="1400" dirty="0" smtClean="0"/>
              <a:t>Lighting</a:t>
            </a:r>
          </a:p>
          <a:p>
            <a:pPr algn="just">
              <a:buFont typeface="Wingdings" pitchFamily="2" charset="2"/>
              <a:buChar char="v"/>
            </a:pPr>
            <a:r>
              <a:rPr lang="en-US" sz="1400" dirty="0" smtClean="0"/>
              <a:t>Water quality</a:t>
            </a:r>
          </a:p>
          <a:p>
            <a:pPr algn="just">
              <a:buFont typeface="Wingdings" pitchFamily="2" charset="2"/>
              <a:buChar char="v"/>
            </a:pPr>
            <a:r>
              <a:rPr lang="en-US" sz="1400" dirty="0" smtClean="0"/>
              <a:t>Cleanliness of office and toilets</a:t>
            </a:r>
          </a:p>
          <a:p>
            <a:pPr algn="just">
              <a:buFont typeface="Wingdings" pitchFamily="2" charset="2"/>
              <a:buChar char="v"/>
            </a:pPr>
            <a:r>
              <a:rPr lang="en-US" sz="1400" dirty="0" smtClean="0"/>
              <a:t>Provisions for physical disaster (floods, fire, earthquake)</a:t>
            </a:r>
          </a:p>
          <a:p>
            <a:pPr algn="just">
              <a:buFont typeface="Wingdings" pitchFamily="2" charset="2"/>
              <a:buChar char="v"/>
            </a:pPr>
            <a:r>
              <a:rPr lang="en-US" sz="1400" dirty="0" smtClean="0"/>
              <a:t>Individual workspace</a:t>
            </a:r>
          </a:p>
          <a:p>
            <a:pPr algn="just">
              <a:buFont typeface="Wingdings" pitchFamily="2" charset="2"/>
              <a:buChar char="v"/>
            </a:pPr>
            <a:r>
              <a:rPr lang="en-US" sz="1400" dirty="0" smtClean="0"/>
              <a:t>Group workspace</a:t>
            </a:r>
          </a:p>
          <a:p>
            <a:pPr algn="just">
              <a:buFont typeface="Wingdings" pitchFamily="2" charset="2"/>
              <a:buChar char="v"/>
            </a:pPr>
            <a:r>
              <a:rPr lang="en-US" sz="1400" dirty="0" smtClean="0"/>
              <a:t>Meeting rooms: Refer to conference room</a:t>
            </a:r>
          </a:p>
          <a:p>
            <a:pPr algn="just">
              <a:buFont typeface="Wingdings" pitchFamily="2" charset="2"/>
              <a:buChar char="v"/>
            </a:pPr>
            <a:r>
              <a:rPr lang="en-US" sz="1400" dirty="0" smtClean="0"/>
              <a:t>Work chair and desk</a:t>
            </a:r>
          </a:p>
          <a:p>
            <a:pPr algn="just">
              <a:buFont typeface="Wingdings" pitchFamily="2" charset="2"/>
              <a:buChar char="v"/>
            </a:pPr>
            <a:r>
              <a:rPr lang="en-US" sz="1400" dirty="0" smtClean="0"/>
              <a:t>Stationery and office supplies</a:t>
            </a:r>
          </a:p>
          <a:p>
            <a:pPr algn="just">
              <a:buFont typeface="Wingdings" pitchFamily="2" charset="2"/>
              <a:buChar char="v"/>
            </a:pPr>
            <a:r>
              <a:rPr lang="en-US" sz="1400" dirty="0" smtClean="0"/>
              <a:t>Food and </a:t>
            </a:r>
            <a:r>
              <a:rPr lang="en-US" sz="1400" dirty="0" smtClean="0"/>
              <a:t>beverages etc.</a:t>
            </a:r>
            <a:endParaRPr lang="en-US" dirty="0"/>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latin typeface="+mj-lt"/>
              </a:rPr>
              <a:t>Decision Analysis and Resolution (DAR)</a:t>
            </a:r>
            <a:endParaRPr lang="en-AU" sz="2400" b="1" spc="300" dirty="0" smtClean="0">
              <a:solidFill>
                <a:schemeClr val="bg2"/>
              </a:solidFill>
              <a:latin typeface="+mj-lt"/>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11</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7829550" cy="1200329"/>
          </a:xfrm>
          <a:prstGeom prst="rect">
            <a:avLst/>
          </a:prstGeom>
        </p:spPr>
        <p:txBody>
          <a:bodyPr wrap="square">
            <a:spAutoFit/>
          </a:bodyPr>
          <a:lstStyle/>
          <a:p>
            <a:pPr algn="just"/>
            <a:r>
              <a:rPr lang="en-US" dirty="0" smtClean="0"/>
              <a:t>The purpose of Decision Analysis and Resolution (DAR) (CMMI-DEV) is to analyze possible decisions using a formal evaluation process that evaluates identified alternatives against established criteria</a:t>
            </a:r>
            <a:r>
              <a:rPr lang="en-US" dirty="0" smtClean="0"/>
              <a:t>.</a:t>
            </a:r>
          </a:p>
          <a:p>
            <a:pPr algn="just"/>
            <a:endParaRPr lang="en-US" dirty="0"/>
          </a:p>
        </p:txBody>
      </p:sp>
      <p:pic>
        <p:nvPicPr>
          <p:cNvPr id="3074" name="Picture 2" descr="C:\Users\shawpon\Desktop\New folder (4)\GSL_GP_BTS_DAR_ABOUT_DEVELOPEMENT_LANGUAGE_04-1.png"/>
          <p:cNvPicPr>
            <a:picLocks noChangeAspect="1" noChangeArrowheads="1"/>
          </p:cNvPicPr>
          <p:nvPr/>
        </p:nvPicPr>
        <p:blipFill>
          <a:blip r:embed="rId3"/>
          <a:srcRect t="10245" r="11032" b="9370"/>
          <a:stretch>
            <a:fillRect/>
          </a:stretch>
        </p:blipFill>
        <p:spPr bwMode="auto">
          <a:xfrm>
            <a:off x="1104899" y="2794551"/>
            <a:ext cx="6696075" cy="3634823"/>
          </a:xfrm>
          <a:prstGeom prst="rect">
            <a:avLst/>
          </a:prstGeom>
          <a:noFill/>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latin typeface="+mj-lt"/>
              </a:rPr>
              <a:t>Project Kick-Off Presentation</a:t>
            </a:r>
            <a:endParaRPr lang="en-AU" sz="2400" b="1" spc="300" dirty="0" smtClean="0">
              <a:solidFill>
                <a:schemeClr val="bg2"/>
              </a:solidFill>
              <a:latin typeface="+mj-lt"/>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12</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7829550" cy="2031325"/>
          </a:xfrm>
          <a:prstGeom prst="rect">
            <a:avLst/>
          </a:prstGeom>
        </p:spPr>
        <p:txBody>
          <a:bodyPr wrap="square">
            <a:spAutoFit/>
          </a:bodyPr>
          <a:lstStyle/>
          <a:p>
            <a:pPr algn="just"/>
            <a:r>
              <a:rPr lang="en-US" dirty="0" smtClean="0"/>
              <a:t>The client project kickoff meeting is an opportunity to hear from the client and their project team as well as other stakeholders about the project and get a broader understanding of the background, business drivers that led to the project being initiated, a project briefing and discussion around making it a success</a:t>
            </a:r>
            <a:r>
              <a:rPr lang="en-US" dirty="0" smtClean="0"/>
              <a:t>.</a:t>
            </a:r>
          </a:p>
          <a:p>
            <a:pPr algn="just"/>
            <a:endParaRPr lang="en-US" dirty="0" smtClean="0"/>
          </a:p>
          <a:p>
            <a:pPr algn="just"/>
            <a:endParaRPr lang="en-US" dirty="0"/>
          </a:p>
        </p:txBody>
      </p:sp>
      <p:pic>
        <p:nvPicPr>
          <p:cNvPr id="4098" name="Picture 2" descr="C:\Users\shawpon\Desktop\New folder (4)\GSL_GP_BTS_kickoff_Presentation-7.png"/>
          <p:cNvPicPr>
            <a:picLocks noChangeAspect="1" noChangeArrowheads="1"/>
          </p:cNvPicPr>
          <p:nvPr/>
        </p:nvPicPr>
        <p:blipFill>
          <a:blip r:embed="rId3"/>
          <a:srcRect t="18408" b="10686"/>
          <a:stretch>
            <a:fillRect/>
          </a:stretch>
        </p:blipFill>
        <p:spPr bwMode="auto">
          <a:xfrm>
            <a:off x="1209675" y="3286125"/>
            <a:ext cx="6412560" cy="3409950"/>
          </a:xfrm>
          <a:prstGeom prst="rect">
            <a:avLst/>
          </a:prstGeom>
          <a:noFill/>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Project Estimation</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13</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pic>
        <p:nvPicPr>
          <p:cNvPr id="5122" name="Picture 2" descr="C:\Users\shawpon\Desktop\New folder (4)\Untitled-222.png"/>
          <p:cNvPicPr>
            <a:picLocks noChangeAspect="1" noChangeArrowheads="1"/>
          </p:cNvPicPr>
          <p:nvPr/>
        </p:nvPicPr>
        <p:blipFill>
          <a:blip r:embed="rId3"/>
          <a:srcRect/>
          <a:stretch>
            <a:fillRect/>
          </a:stretch>
        </p:blipFill>
        <p:spPr bwMode="auto">
          <a:xfrm>
            <a:off x="4314825" y="1058045"/>
            <a:ext cx="4692649" cy="5617393"/>
          </a:xfrm>
          <a:prstGeom prst="rect">
            <a:avLst/>
          </a:prstGeom>
          <a:noFill/>
        </p:spPr>
      </p:pic>
      <p:sp>
        <p:nvSpPr>
          <p:cNvPr id="10" name="Rectangle 9"/>
          <p:cNvSpPr/>
          <p:nvPr/>
        </p:nvSpPr>
        <p:spPr>
          <a:xfrm>
            <a:off x="161925" y="1666011"/>
            <a:ext cx="4152900" cy="2031325"/>
          </a:xfrm>
          <a:prstGeom prst="rect">
            <a:avLst/>
          </a:prstGeom>
        </p:spPr>
        <p:txBody>
          <a:bodyPr wrap="square">
            <a:spAutoFit/>
          </a:bodyPr>
          <a:lstStyle/>
          <a:p>
            <a:pPr algn="just"/>
            <a:r>
              <a:rPr lang="en-US" dirty="0" smtClean="0"/>
              <a:t>A cost estimate is the approximation of the cost of a program, project, or operation. The cost estimate is the product of the cost estimating process. The cost estimate has a single total value and may have identifiable component values.</a:t>
            </a:r>
            <a:endParaRPr lang="en-US" dirty="0"/>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Work Breakdown Structure (WBS)</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14</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6" y="1666011"/>
            <a:ext cx="2914650" cy="3970318"/>
          </a:xfrm>
          <a:prstGeom prst="rect">
            <a:avLst/>
          </a:prstGeom>
        </p:spPr>
        <p:txBody>
          <a:bodyPr wrap="square">
            <a:spAutoFit/>
          </a:bodyPr>
          <a:lstStyle/>
          <a:p>
            <a:r>
              <a:rPr lang="en-US" dirty="0" smtClean="0"/>
              <a:t>A work-breakdown structure (WBS) in project management and systems engineering, is a deliverable-oriented breakdown of a project into smaller </a:t>
            </a:r>
            <a:r>
              <a:rPr lang="en-US" dirty="0" smtClean="0"/>
              <a:t>components. A </a:t>
            </a:r>
            <a:r>
              <a:rPr lang="en-US" dirty="0" smtClean="0"/>
              <a:t>WBS also provides the necessary framework for detailed cost estimating and control along with providing guidance for schedule development and control.</a:t>
            </a:r>
            <a:endParaRPr lang="en-US" dirty="0"/>
          </a:p>
        </p:txBody>
      </p:sp>
      <p:pic>
        <p:nvPicPr>
          <p:cNvPr id="6146" name="Picture 2" descr="C:\Users\shawpon\Desktop\New folder (4)\GSL_GP_BTS_WBS_01-1.png"/>
          <p:cNvPicPr>
            <a:picLocks noChangeAspect="1" noChangeArrowheads="1"/>
          </p:cNvPicPr>
          <p:nvPr/>
        </p:nvPicPr>
        <p:blipFill>
          <a:blip r:embed="rId3"/>
          <a:srcRect/>
          <a:stretch>
            <a:fillRect/>
          </a:stretch>
        </p:blipFill>
        <p:spPr bwMode="auto">
          <a:xfrm>
            <a:off x="3022246" y="1581150"/>
            <a:ext cx="6121754" cy="4591050"/>
          </a:xfrm>
          <a:prstGeom prst="rect">
            <a:avLst/>
          </a:prstGeom>
          <a:noFill/>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Risk Assessment</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15</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6" y="1046886"/>
            <a:ext cx="8982074" cy="646331"/>
          </a:xfrm>
          <a:prstGeom prst="rect">
            <a:avLst/>
          </a:prstGeom>
        </p:spPr>
        <p:txBody>
          <a:bodyPr wrap="square">
            <a:spAutoFit/>
          </a:bodyPr>
          <a:lstStyle/>
          <a:p>
            <a:r>
              <a:rPr lang="en-US" dirty="0" smtClean="0"/>
              <a:t>A systematic </a:t>
            </a:r>
            <a:r>
              <a:rPr lang="en-US" dirty="0" smtClean="0"/>
              <a:t>process of evaluating the potential risks that may be involved in a projected activity or undertaking.</a:t>
            </a:r>
            <a:endParaRPr lang="en-US" dirty="0"/>
          </a:p>
        </p:txBody>
      </p:sp>
      <p:pic>
        <p:nvPicPr>
          <p:cNvPr id="7171" name="Picture 3"/>
          <p:cNvPicPr>
            <a:picLocks noChangeAspect="1" noChangeArrowheads="1"/>
          </p:cNvPicPr>
          <p:nvPr/>
        </p:nvPicPr>
        <p:blipFill>
          <a:blip r:embed="rId3"/>
          <a:srcRect l="2343" t="27474" r="12445" b="19531"/>
          <a:stretch>
            <a:fillRect/>
          </a:stretch>
        </p:blipFill>
        <p:spPr bwMode="auto">
          <a:xfrm>
            <a:off x="123825" y="2009775"/>
            <a:ext cx="9020175" cy="4333875"/>
          </a:xfrm>
          <a:prstGeom prst="rect">
            <a:avLst/>
          </a:prstGeom>
          <a:noFill/>
          <a:ln w="9525">
            <a:noFill/>
            <a:miter lim="800000"/>
            <a:headEnd/>
            <a:tailEnd/>
          </a:ln>
          <a:effectLst/>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Awarding Latter &amp; Purchase Order</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16</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6" y="1532661"/>
            <a:ext cx="3171824" cy="3416320"/>
          </a:xfrm>
          <a:prstGeom prst="rect">
            <a:avLst/>
          </a:prstGeom>
        </p:spPr>
        <p:txBody>
          <a:bodyPr wrap="square">
            <a:spAutoFit/>
          </a:bodyPr>
          <a:lstStyle/>
          <a:p>
            <a:r>
              <a:rPr lang="en-US" dirty="0" smtClean="0"/>
              <a:t>Written confirmation of an award of a contract by a customer (owner or principal) to a successful bidder, stating the amount of the award, the award date, and when the contract will be signed. It may also contain a notice to proceed, and it is sometimes also used in lieu of a purchase order to a vendor.</a:t>
            </a:r>
            <a:endParaRPr lang="en-US" dirty="0"/>
          </a:p>
        </p:txBody>
      </p:sp>
      <p:pic>
        <p:nvPicPr>
          <p:cNvPr id="8194" name="Picture 2"/>
          <p:cNvPicPr>
            <a:picLocks noChangeAspect="1" noChangeArrowheads="1"/>
          </p:cNvPicPr>
          <p:nvPr/>
        </p:nvPicPr>
        <p:blipFill>
          <a:blip r:embed="rId3"/>
          <a:srcRect l="26281" t="18229" r="29722" b="6250"/>
          <a:stretch>
            <a:fillRect/>
          </a:stretch>
        </p:blipFill>
        <p:spPr bwMode="auto">
          <a:xfrm>
            <a:off x="3419475" y="1333500"/>
            <a:ext cx="5724525" cy="5524500"/>
          </a:xfrm>
          <a:prstGeom prst="rect">
            <a:avLst/>
          </a:prstGeom>
          <a:noFill/>
          <a:ln w="9525">
            <a:noFill/>
            <a:miter lim="800000"/>
            <a:headEnd/>
            <a:tailEnd/>
          </a:ln>
          <a:effectLst/>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Software Development Life Cycle (SDLC)</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17</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5" y="1532661"/>
            <a:ext cx="4190999" cy="2031325"/>
          </a:xfrm>
          <a:prstGeom prst="rect">
            <a:avLst/>
          </a:prstGeom>
        </p:spPr>
        <p:txBody>
          <a:bodyPr wrap="square">
            <a:spAutoFit/>
          </a:bodyPr>
          <a:lstStyle/>
          <a:p>
            <a:pPr algn="just"/>
            <a:r>
              <a:rPr lang="en-US" dirty="0" smtClean="0"/>
              <a:t>SDLC or the Software Development Life Cycle is a process that produces software with the highest quality and lowest cost in the shortest time. ... SDLC involves several distinct stages, including planning, design, building, testing, and deployment.</a:t>
            </a:r>
            <a:endParaRPr lang="en-US" dirty="0"/>
          </a:p>
        </p:txBody>
      </p:sp>
      <p:pic>
        <p:nvPicPr>
          <p:cNvPr id="9218" name="Picture 2" descr="C:\Users\shawpon\Desktop\New folder (4)\Software-Development-Life-Cycle.png"/>
          <p:cNvPicPr>
            <a:picLocks noChangeAspect="1" noChangeArrowheads="1"/>
          </p:cNvPicPr>
          <p:nvPr/>
        </p:nvPicPr>
        <p:blipFill>
          <a:blip r:embed="rId3"/>
          <a:srcRect/>
          <a:stretch>
            <a:fillRect/>
          </a:stretch>
        </p:blipFill>
        <p:spPr bwMode="auto">
          <a:xfrm>
            <a:off x="4430713" y="1565275"/>
            <a:ext cx="4376737" cy="3402013"/>
          </a:xfrm>
          <a:prstGeom prst="rect">
            <a:avLst/>
          </a:prstGeom>
          <a:noFill/>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Configuration Management Plan</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18</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5" y="1532661"/>
            <a:ext cx="8982075" cy="1200329"/>
          </a:xfrm>
          <a:prstGeom prst="rect">
            <a:avLst/>
          </a:prstGeom>
        </p:spPr>
        <p:txBody>
          <a:bodyPr wrap="square">
            <a:spAutoFit/>
          </a:bodyPr>
          <a:lstStyle/>
          <a:p>
            <a:pPr algn="just"/>
            <a:r>
              <a:rPr lang="en-US" dirty="0" smtClean="0"/>
              <a:t>Configuration management (CM) is the ongoing process of identifying and managing changes to deliverables and other work products. The configuration management plan (CMP) is developed to define, document, control, implement, account for, and audit changes to the various components of this project.</a:t>
            </a:r>
            <a:endParaRPr lang="en-US" dirty="0"/>
          </a:p>
        </p:txBody>
      </p:sp>
      <p:pic>
        <p:nvPicPr>
          <p:cNvPr id="10242" name="Picture 2" descr="C:\Users\shawpon\Desktop\New folder (4)\A-structure-of-Configuration-Management-Plan-complied-with-IEC-61508-1-Section-6.png.jpg"/>
          <p:cNvPicPr>
            <a:picLocks noChangeAspect="1" noChangeArrowheads="1"/>
          </p:cNvPicPr>
          <p:nvPr/>
        </p:nvPicPr>
        <p:blipFill>
          <a:blip r:embed="rId3"/>
          <a:srcRect/>
          <a:stretch>
            <a:fillRect/>
          </a:stretch>
        </p:blipFill>
        <p:spPr bwMode="auto">
          <a:xfrm>
            <a:off x="970582" y="2867025"/>
            <a:ext cx="6704969" cy="3810000"/>
          </a:xfrm>
          <a:prstGeom prst="rect">
            <a:avLst/>
          </a:prstGeom>
          <a:noFill/>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Communication Matrix</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19</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5" y="1532661"/>
            <a:ext cx="8982075" cy="1200329"/>
          </a:xfrm>
          <a:prstGeom prst="rect">
            <a:avLst/>
          </a:prstGeom>
        </p:spPr>
        <p:txBody>
          <a:bodyPr wrap="square">
            <a:spAutoFit/>
          </a:bodyPr>
          <a:lstStyle/>
          <a:p>
            <a:pPr algn="just"/>
            <a:r>
              <a:rPr lang="en-US" dirty="0" smtClean="0"/>
              <a:t>The communication matrix is an assessment tool designed to pinpoint exactly how an individual is communicating and to provide a framework for determining logical communication goals. It allows you to think through how to communicate most efficiently and effectively to the various constituents.</a:t>
            </a:r>
            <a:endParaRPr lang="en-US" dirty="0"/>
          </a:p>
        </p:txBody>
      </p:sp>
      <p:pic>
        <p:nvPicPr>
          <p:cNvPr id="11267" name="Picture 3"/>
          <p:cNvPicPr>
            <a:picLocks noChangeAspect="1" noChangeArrowheads="1"/>
          </p:cNvPicPr>
          <p:nvPr/>
        </p:nvPicPr>
        <p:blipFill>
          <a:blip r:embed="rId3"/>
          <a:srcRect l="21230" t="18359" r="25622" b="46745"/>
          <a:stretch>
            <a:fillRect/>
          </a:stretch>
        </p:blipFill>
        <p:spPr bwMode="auto">
          <a:xfrm>
            <a:off x="419100" y="3009899"/>
            <a:ext cx="8437518" cy="3114676"/>
          </a:xfrm>
          <a:prstGeom prst="rect">
            <a:avLst/>
          </a:prstGeom>
          <a:noFill/>
          <a:ln w="9525">
            <a:noFill/>
            <a:miter lim="800000"/>
            <a:headEnd/>
            <a:tailEnd/>
          </a:ln>
          <a:effectLst/>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09565" y="1570768"/>
            <a:ext cx="8524875" cy="883748"/>
          </a:xfrm>
        </p:spPr>
        <p:txBody>
          <a:bodyPr/>
          <a:lstStyle/>
          <a:p>
            <a:pPr marL="0" indent="0" algn="ctr">
              <a:buNone/>
            </a:pPr>
            <a:r>
              <a:rPr lang="en-AU" sz="4400" b="1" spc="300" dirty="0" smtClean="0">
                <a:latin typeface="+mj-lt"/>
              </a:rPr>
              <a:t>Project Name</a:t>
            </a:r>
            <a:r>
              <a:rPr lang="en-AU" sz="2800" b="1" spc="300" dirty="0" smtClean="0">
                <a:latin typeface="+mj-lt"/>
              </a:rPr>
              <a:t> </a:t>
            </a:r>
            <a:endParaRPr lang="en-AU" sz="2800" b="1" spc="300" dirty="0" smtClean="0">
              <a:latin typeface="+mj-lt"/>
            </a:endParaRPr>
          </a:p>
          <a:p>
            <a:pPr marL="0" indent="0" algn="ctr">
              <a:buNone/>
            </a:pPr>
            <a:r>
              <a:rPr lang="en-US" sz="2800" b="1" spc="300" dirty="0" smtClean="0">
                <a:solidFill>
                  <a:srgbClr val="C00000"/>
                </a:solidFill>
                <a:latin typeface="+mj-lt"/>
              </a:rPr>
              <a:t>BTS Key Manager</a:t>
            </a:r>
          </a:p>
          <a:p>
            <a:pPr marL="0" indent="0" algn="ctr">
              <a:buNone/>
            </a:pPr>
            <a:endParaRPr lang="en-US" sz="2800" b="1" spc="300" dirty="0" smtClean="0">
              <a:latin typeface="+mj-lt"/>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2</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pic>
        <p:nvPicPr>
          <p:cNvPr id="1028" name="Picture 4" descr="C:\Users\shawpon\Desktop\New folder (4)\Untitled-1.png"/>
          <p:cNvPicPr>
            <a:picLocks noChangeAspect="1" noChangeArrowheads="1"/>
          </p:cNvPicPr>
          <p:nvPr/>
        </p:nvPicPr>
        <p:blipFill>
          <a:blip r:embed="rId3"/>
          <a:srcRect/>
          <a:stretch>
            <a:fillRect/>
          </a:stretch>
        </p:blipFill>
        <p:spPr bwMode="auto">
          <a:xfrm>
            <a:off x="1800225" y="2857500"/>
            <a:ext cx="2781300" cy="2781300"/>
          </a:xfrm>
          <a:prstGeom prst="rect">
            <a:avLst/>
          </a:prstGeom>
          <a:noFill/>
        </p:spPr>
      </p:pic>
      <p:pic>
        <p:nvPicPr>
          <p:cNvPr id="1031" name="Picture 7" descr="C:\Users\shawpon\Desktop\New folder (4)\Untitled-2.png"/>
          <p:cNvPicPr>
            <a:picLocks noChangeAspect="1" noChangeArrowheads="1"/>
          </p:cNvPicPr>
          <p:nvPr/>
        </p:nvPicPr>
        <p:blipFill>
          <a:blip r:embed="rId4" cstate="print"/>
          <a:srcRect/>
          <a:stretch>
            <a:fillRect/>
          </a:stretch>
        </p:blipFill>
        <p:spPr bwMode="auto">
          <a:xfrm>
            <a:off x="5314950" y="3143251"/>
            <a:ext cx="1666874" cy="1666874"/>
          </a:xfrm>
          <a:prstGeom prst="rect">
            <a:avLst/>
          </a:prstGeom>
          <a:noFill/>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Project Allocation Note</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20</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graphicFrame>
        <p:nvGraphicFramePr>
          <p:cNvPr id="18" name="Table 17"/>
          <p:cNvGraphicFramePr>
            <a:graphicFrameLocks noGrp="1"/>
          </p:cNvGraphicFramePr>
          <p:nvPr/>
        </p:nvGraphicFramePr>
        <p:xfrm>
          <a:off x="1794510" y="1944939"/>
          <a:ext cx="5554980" cy="2968121"/>
        </p:xfrm>
        <a:graphic>
          <a:graphicData uri="http://schemas.openxmlformats.org/drawingml/2006/table">
            <a:tbl>
              <a:tblPr/>
              <a:tblGrid>
                <a:gridCol w="2000250"/>
                <a:gridCol w="3554730"/>
              </a:tblGrid>
              <a:tr h="165100">
                <a:tc>
                  <a:txBody>
                    <a:bodyPr/>
                    <a:lstStyle/>
                    <a:p>
                      <a:pPr marL="0" marR="0">
                        <a:lnSpc>
                          <a:spcPct val="107000"/>
                        </a:lnSpc>
                        <a:spcBef>
                          <a:spcPts val="0"/>
                        </a:spcBef>
                        <a:spcAft>
                          <a:spcPts val="0"/>
                        </a:spcAft>
                      </a:pPr>
                      <a:r>
                        <a:rPr lang="en-US" sz="1100">
                          <a:latin typeface="Arial"/>
                          <a:ea typeface="Times New Roman"/>
                          <a:cs typeface="Times New Roman"/>
                        </a:rPr>
                        <a:t>Project Id</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latin typeface="Arial"/>
                          <a:ea typeface="Times New Roman"/>
                          <a:cs typeface="Times New Roman"/>
                        </a:rPr>
                        <a:t>GSL_GP_BTS_201501002</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870">
                <a:tc>
                  <a:txBody>
                    <a:bodyPr/>
                    <a:lstStyle/>
                    <a:p>
                      <a:pPr marL="0" marR="0">
                        <a:lnSpc>
                          <a:spcPct val="107000"/>
                        </a:lnSpc>
                        <a:spcBef>
                          <a:spcPts val="0"/>
                        </a:spcBef>
                        <a:spcAft>
                          <a:spcPts val="0"/>
                        </a:spcAft>
                      </a:pPr>
                      <a:r>
                        <a:rPr lang="en-US" sz="1100">
                          <a:latin typeface="Arial"/>
                          <a:ea typeface="Times New Roman"/>
                          <a:cs typeface="Times New Roman"/>
                        </a:rPr>
                        <a:t>Project Member</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a:latin typeface="Times New Roman"/>
                          <a:ea typeface="Times New Roman"/>
                          <a:cs typeface="Times New Roman"/>
                        </a:rPr>
                        <a:t>Didarul Haque</a:t>
                      </a:r>
                      <a:endParaRPr lang="en-US" sz="1000">
                        <a:latin typeface="Times New Roman"/>
                        <a:ea typeface="Times New Roman"/>
                        <a:cs typeface="Times New Roman"/>
                      </a:endParaRPr>
                    </a:p>
                    <a:p>
                      <a:pPr marL="0" marR="0">
                        <a:lnSpc>
                          <a:spcPct val="107000"/>
                        </a:lnSpc>
                        <a:spcBef>
                          <a:spcPts val="0"/>
                        </a:spcBef>
                        <a:spcAft>
                          <a:spcPts val="0"/>
                        </a:spcAft>
                      </a:pPr>
                      <a:r>
                        <a:rPr lang="en-US" sz="1200">
                          <a:latin typeface="Times New Roman"/>
                          <a:ea typeface="Times New Roman"/>
                          <a:cs typeface="Times New Roman"/>
                        </a:rPr>
                        <a:t>Abdullah Al Sakib</a:t>
                      </a:r>
                      <a:endParaRPr lang="en-US" sz="1000">
                        <a:latin typeface="Times New Roman"/>
                        <a:ea typeface="Times New Roman"/>
                        <a:cs typeface="Times New Roman"/>
                      </a:endParaRPr>
                    </a:p>
                    <a:p>
                      <a:pPr marL="0" marR="0">
                        <a:lnSpc>
                          <a:spcPct val="107000"/>
                        </a:lnSpc>
                        <a:spcBef>
                          <a:spcPts val="0"/>
                        </a:spcBef>
                        <a:spcAft>
                          <a:spcPts val="0"/>
                        </a:spcAft>
                      </a:pPr>
                      <a:r>
                        <a:rPr lang="en-US" sz="1200">
                          <a:latin typeface="Times New Roman"/>
                          <a:ea typeface="Times New Roman"/>
                          <a:cs typeface="Times New Roman"/>
                        </a:rPr>
                        <a:t>Muhammad Abdur Rahman</a:t>
                      </a:r>
                      <a:endParaRPr lang="en-US" sz="1000">
                        <a:latin typeface="Times New Roman"/>
                        <a:ea typeface="Times New Roman"/>
                        <a:cs typeface="Times New Roman"/>
                      </a:endParaRPr>
                    </a:p>
                    <a:p>
                      <a:pPr marL="0" marR="0">
                        <a:lnSpc>
                          <a:spcPct val="107000"/>
                        </a:lnSpc>
                        <a:spcBef>
                          <a:spcPts val="0"/>
                        </a:spcBef>
                        <a:spcAft>
                          <a:spcPts val="0"/>
                        </a:spcAft>
                      </a:pPr>
                      <a:r>
                        <a:rPr lang="en-US" sz="1200">
                          <a:latin typeface="Times New Roman"/>
                          <a:ea typeface="Times New Roman"/>
                          <a:cs typeface="Times New Roman"/>
                        </a:rPr>
                        <a:t>Md. Rabiul Alam</a:t>
                      </a:r>
                      <a:endParaRPr lang="en-US" sz="1000">
                        <a:latin typeface="Times New Roman"/>
                        <a:ea typeface="Times New Roman"/>
                        <a:cs typeface="Times New Roman"/>
                      </a:endParaRPr>
                    </a:p>
                    <a:p>
                      <a:pPr marL="0" marR="0">
                        <a:lnSpc>
                          <a:spcPct val="107000"/>
                        </a:lnSpc>
                        <a:spcBef>
                          <a:spcPts val="0"/>
                        </a:spcBef>
                        <a:spcAft>
                          <a:spcPts val="0"/>
                        </a:spcAft>
                      </a:pPr>
                      <a:r>
                        <a:rPr lang="en-US" sz="1200">
                          <a:latin typeface="Times New Roman"/>
                          <a:ea typeface="Times New Roman"/>
                          <a:cs typeface="Times New Roman"/>
                        </a:rPr>
                        <a:t>Md. Shaiful Islam</a:t>
                      </a:r>
                      <a:endParaRPr lang="en-US" sz="1000">
                        <a:latin typeface="Times New Roman"/>
                        <a:ea typeface="Times New Roman"/>
                        <a:cs typeface="Times New Roman"/>
                      </a:endParaRPr>
                    </a:p>
                    <a:p>
                      <a:pPr marL="0" marR="0">
                        <a:lnSpc>
                          <a:spcPct val="107000"/>
                        </a:lnSpc>
                        <a:spcBef>
                          <a:spcPts val="0"/>
                        </a:spcBef>
                        <a:spcAft>
                          <a:spcPts val="0"/>
                        </a:spcAft>
                      </a:pPr>
                      <a:r>
                        <a:rPr lang="en-US" sz="1200">
                          <a:latin typeface="Times New Roman"/>
                          <a:ea typeface="Times New Roman"/>
                          <a:cs typeface="Times New Roman"/>
                        </a:rPr>
                        <a:t>Md. Mostafizur Rahman Milon</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100">
                <a:tc>
                  <a:txBody>
                    <a:bodyPr/>
                    <a:lstStyle/>
                    <a:p>
                      <a:pPr marL="0" marR="0">
                        <a:lnSpc>
                          <a:spcPct val="107000"/>
                        </a:lnSpc>
                        <a:spcBef>
                          <a:spcPts val="0"/>
                        </a:spcBef>
                        <a:spcAft>
                          <a:spcPts val="0"/>
                        </a:spcAft>
                      </a:pPr>
                      <a:r>
                        <a:rPr lang="en-US" sz="1100">
                          <a:latin typeface="Arial"/>
                          <a:ea typeface="Times New Roman"/>
                          <a:cs typeface="Times New Roman"/>
                        </a:rPr>
                        <a:t>Role</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latin typeface="Arial"/>
                          <a:ea typeface="Times New Roman"/>
                          <a:cs typeface="Times New Roman"/>
                        </a:rPr>
                        <a:t>Sr. Software Engineer, Software Engineer, Designer, SQA, QA </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100">
                <a:tc>
                  <a:txBody>
                    <a:bodyPr/>
                    <a:lstStyle/>
                    <a:p>
                      <a:pPr marL="0" marR="0">
                        <a:lnSpc>
                          <a:spcPct val="107000"/>
                        </a:lnSpc>
                        <a:spcBef>
                          <a:spcPts val="0"/>
                        </a:spcBef>
                        <a:spcAft>
                          <a:spcPts val="0"/>
                        </a:spcAft>
                      </a:pPr>
                      <a:r>
                        <a:rPr lang="en-US" sz="1100">
                          <a:latin typeface="Arial"/>
                          <a:ea typeface="Times New Roman"/>
                          <a:cs typeface="Times New Roman"/>
                        </a:rPr>
                        <a:t>Allocation from (date)</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latin typeface="Arial"/>
                          <a:ea typeface="Times New Roman"/>
                          <a:cs typeface="Times New Roman"/>
                        </a:rPr>
                        <a:t>18-01-2015</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100">
                <a:tc>
                  <a:txBody>
                    <a:bodyPr/>
                    <a:lstStyle/>
                    <a:p>
                      <a:pPr marL="0" marR="0">
                        <a:lnSpc>
                          <a:spcPct val="107000"/>
                        </a:lnSpc>
                        <a:spcBef>
                          <a:spcPts val="0"/>
                        </a:spcBef>
                        <a:spcAft>
                          <a:spcPts val="0"/>
                        </a:spcAft>
                      </a:pPr>
                      <a:r>
                        <a:rPr lang="en-US" sz="1100">
                          <a:latin typeface="Arial"/>
                          <a:ea typeface="Times New Roman"/>
                          <a:cs typeface="Times New Roman"/>
                        </a:rPr>
                        <a:t>Allocation to (date)</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latin typeface="Arial"/>
                          <a:ea typeface="Times New Roman"/>
                          <a:cs typeface="Times New Roman"/>
                        </a:rPr>
                        <a:t>05-04-2015</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100">
                <a:tc>
                  <a:txBody>
                    <a:bodyPr/>
                    <a:lstStyle/>
                    <a:p>
                      <a:pPr marL="0" marR="0">
                        <a:lnSpc>
                          <a:spcPct val="107000"/>
                        </a:lnSpc>
                        <a:spcBef>
                          <a:spcPts val="0"/>
                        </a:spcBef>
                        <a:spcAft>
                          <a:spcPts val="0"/>
                        </a:spcAft>
                      </a:pPr>
                      <a:r>
                        <a:rPr lang="en-US" sz="1100">
                          <a:latin typeface="Arial"/>
                          <a:ea typeface="Times New Roman"/>
                          <a:cs typeface="Times New Roman"/>
                        </a:rPr>
                        <a:t>Comments</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1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800">
                <a:tc gridSpan="2">
                  <a:txBody>
                    <a:bodyPr/>
                    <a:lstStyle/>
                    <a:p>
                      <a:pPr marL="0" marR="0">
                        <a:lnSpc>
                          <a:spcPct val="107000"/>
                        </a:lnSpc>
                        <a:spcBef>
                          <a:spcPts val="0"/>
                        </a:spcBef>
                        <a:spcAft>
                          <a:spcPts val="0"/>
                        </a:spcAft>
                      </a:pPr>
                      <a:r>
                        <a:rPr lang="en-US" sz="1100">
                          <a:latin typeface="Arial"/>
                          <a:ea typeface="Times New Roman"/>
                          <a:cs typeface="Times New Roman"/>
                        </a:rPr>
                        <a:t>Project Manager</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177800">
                <a:tc>
                  <a:txBody>
                    <a:bodyPr/>
                    <a:lstStyle/>
                    <a:p>
                      <a:pPr marL="0" marR="0">
                        <a:lnSpc>
                          <a:spcPct val="107000"/>
                        </a:lnSpc>
                        <a:spcBef>
                          <a:spcPts val="0"/>
                        </a:spcBef>
                        <a:spcAft>
                          <a:spcPts val="0"/>
                        </a:spcAft>
                        <a:tabLst>
                          <a:tab pos="2637155" algn="ctr"/>
                          <a:tab pos="5274310" algn="r"/>
                          <a:tab pos="457200" algn="l"/>
                          <a:tab pos="2637155" algn="ctr"/>
                          <a:tab pos="5274310" algn="r"/>
                        </a:tabLst>
                      </a:pPr>
                      <a:r>
                        <a:rPr lang="en-US" sz="1100">
                          <a:latin typeface="Arial"/>
                          <a:ea typeface="Times New Roman"/>
                          <a:cs typeface="Times New Roman"/>
                        </a:rPr>
                        <a:t>Name</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latin typeface="Arial"/>
                          <a:ea typeface="Times New Roman"/>
                          <a:cs typeface="Times New Roman"/>
                        </a:rPr>
                        <a:t>Shawpon Kumer Bhomwic</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800">
                <a:tc>
                  <a:txBody>
                    <a:bodyPr/>
                    <a:lstStyle/>
                    <a:p>
                      <a:pPr marL="0" marR="0">
                        <a:lnSpc>
                          <a:spcPct val="107000"/>
                        </a:lnSpc>
                        <a:spcBef>
                          <a:spcPts val="0"/>
                        </a:spcBef>
                        <a:spcAft>
                          <a:spcPts val="0"/>
                        </a:spcAft>
                        <a:tabLst>
                          <a:tab pos="2637155" algn="ctr"/>
                          <a:tab pos="5274310" algn="r"/>
                          <a:tab pos="457200" algn="l"/>
                          <a:tab pos="2637155" algn="ctr"/>
                          <a:tab pos="5274310" algn="r"/>
                        </a:tabLst>
                      </a:pPr>
                      <a:r>
                        <a:rPr lang="en-US" sz="1100">
                          <a:latin typeface="Arial"/>
                          <a:ea typeface="Times New Roman"/>
                          <a:cs typeface="Times New Roman"/>
                        </a:rPr>
                        <a:t>Signature</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endParaRPr lang="en-US" sz="10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800">
                <a:tc>
                  <a:txBody>
                    <a:bodyPr/>
                    <a:lstStyle/>
                    <a:p>
                      <a:pPr marL="0" marR="0">
                        <a:lnSpc>
                          <a:spcPct val="107000"/>
                        </a:lnSpc>
                        <a:spcBef>
                          <a:spcPts val="0"/>
                        </a:spcBef>
                        <a:spcAft>
                          <a:spcPts val="0"/>
                        </a:spcAft>
                      </a:pPr>
                      <a:r>
                        <a:rPr lang="en-US" sz="1100">
                          <a:latin typeface="Arial"/>
                          <a:ea typeface="Times New Roman"/>
                          <a:cs typeface="Times New Roman"/>
                        </a:rPr>
                        <a:t>Date</a:t>
                      </a:r>
                      <a:endParaRPr lang="en-US" sz="10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000" dirty="0">
                          <a:latin typeface="Arial"/>
                          <a:ea typeface="Times New Roman"/>
                          <a:cs typeface="Times New Roman"/>
                        </a:rPr>
                        <a:t>07-01-2015</a:t>
                      </a:r>
                      <a:endParaRPr lang="en-US" sz="10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298" name="Rectangle 10"/>
          <p:cNvSpPr>
            <a:spLocks noChangeArrowheads="1"/>
          </p:cNvSpPr>
          <p:nvPr/>
        </p:nvSpPr>
        <p:spPr bwMode="auto">
          <a:xfrm>
            <a:off x="3419475" y="1571625"/>
            <a:ext cx="3457576" cy="653965"/>
          </a:xfrm>
          <a:prstGeom prst="rect">
            <a:avLst/>
          </a:prstGeom>
          <a:noFill/>
          <a:ln w="9525">
            <a:noFill/>
            <a:miter lim="800000"/>
            <a:headEnd/>
            <a:tailEnd/>
          </a:ln>
          <a:effectLst/>
        </p:spPr>
        <p:txBody>
          <a:bodyPr vert="horz" wrap="square" lIns="0" tIns="152352" rIns="0" bIns="3808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sz="12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Project Allocation Note</a:t>
            </a:r>
            <a:endParaRPr kumimoji="0" lang="en-US" sz="1200" b="1" i="1"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Manpower Request Form</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21</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5" y="1532661"/>
            <a:ext cx="4286249" cy="2585323"/>
          </a:xfrm>
          <a:prstGeom prst="rect">
            <a:avLst/>
          </a:prstGeom>
        </p:spPr>
        <p:txBody>
          <a:bodyPr wrap="square">
            <a:spAutoFit/>
          </a:bodyPr>
          <a:lstStyle/>
          <a:p>
            <a:pPr algn="just"/>
            <a:r>
              <a:rPr lang="en-US" dirty="0" smtClean="0"/>
              <a:t>Manpower requisition form is used when employers have staff positions to fill. If an employer wants to make a new employee or replace an employee who is leaving the organization, he must submit a Manpower requisition form for approval. ... The job role is listed and the form also states whether or not the position is new.</a:t>
            </a:r>
            <a:endParaRPr lang="en-US" dirty="0"/>
          </a:p>
        </p:txBody>
      </p:sp>
      <p:pic>
        <p:nvPicPr>
          <p:cNvPr id="12296" name="Picture 8"/>
          <p:cNvPicPr>
            <a:picLocks noChangeAspect="1" noChangeArrowheads="1"/>
          </p:cNvPicPr>
          <p:nvPr/>
        </p:nvPicPr>
        <p:blipFill>
          <a:blip r:embed="rId3"/>
          <a:srcRect l="26720" t="39714" r="24744" b="16276"/>
          <a:stretch>
            <a:fillRect/>
          </a:stretch>
        </p:blipFill>
        <p:spPr bwMode="auto">
          <a:xfrm>
            <a:off x="4524375" y="4440144"/>
            <a:ext cx="4219575" cy="2151156"/>
          </a:xfrm>
          <a:prstGeom prst="rect">
            <a:avLst/>
          </a:prstGeom>
          <a:noFill/>
          <a:ln w="9525">
            <a:noFill/>
            <a:miter lim="800000"/>
            <a:headEnd/>
            <a:tailEnd/>
          </a:ln>
          <a:effectLst/>
        </p:spPr>
      </p:pic>
      <p:pic>
        <p:nvPicPr>
          <p:cNvPr id="12297" name="Picture 9"/>
          <p:cNvPicPr>
            <a:picLocks noChangeAspect="1" noChangeArrowheads="1"/>
          </p:cNvPicPr>
          <p:nvPr/>
        </p:nvPicPr>
        <p:blipFill>
          <a:blip r:embed="rId4"/>
          <a:srcRect l="26501" t="25781" r="24597" b="11328"/>
          <a:stretch>
            <a:fillRect/>
          </a:stretch>
        </p:blipFill>
        <p:spPr bwMode="auto">
          <a:xfrm>
            <a:off x="4505325" y="1352551"/>
            <a:ext cx="4238625" cy="3064754"/>
          </a:xfrm>
          <a:prstGeom prst="rect">
            <a:avLst/>
          </a:prstGeom>
          <a:noFill/>
          <a:ln w="9525">
            <a:noFill/>
            <a:miter lim="800000"/>
            <a:headEnd/>
            <a:tailEnd/>
          </a:ln>
          <a:effectLst/>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Milestone Review Report</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22</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5" y="1532662"/>
            <a:ext cx="8715375" cy="923330"/>
          </a:xfrm>
          <a:prstGeom prst="rect">
            <a:avLst/>
          </a:prstGeom>
        </p:spPr>
        <p:txBody>
          <a:bodyPr wrap="square">
            <a:spAutoFit/>
          </a:bodyPr>
          <a:lstStyle/>
          <a:p>
            <a:pPr algn="just"/>
            <a:r>
              <a:rPr lang="en-US" dirty="0" smtClean="0"/>
              <a:t>Milestones are like dashboard reviews of a project. Number of activities which were planned at the beginning of the project with their individual timelines are reviewed for their status. It also gives an opportunity to check the health of the project.</a:t>
            </a:r>
            <a:endParaRPr lang="en-US" dirty="0"/>
          </a:p>
        </p:txBody>
      </p:sp>
      <p:graphicFrame>
        <p:nvGraphicFramePr>
          <p:cNvPr id="16" name="Table 15"/>
          <p:cNvGraphicFramePr>
            <a:graphicFrameLocks noGrp="1"/>
          </p:cNvGraphicFramePr>
          <p:nvPr/>
        </p:nvGraphicFramePr>
        <p:xfrm>
          <a:off x="333373" y="2809051"/>
          <a:ext cx="8467727" cy="1820099"/>
        </p:xfrm>
        <a:graphic>
          <a:graphicData uri="http://schemas.openxmlformats.org/drawingml/2006/table">
            <a:tbl>
              <a:tblPr/>
              <a:tblGrid>
                <a:gridCol w="1395764"/>
                <a:gridCol w="773833"/>
                <a:gridCol w="945795"/>
                <a:gridCol w="945795"/>
                <a:gridCol w="859813"/>
                <a:gridCol w="838318"/>
                <a:gridCol w="902803"/>
                <a:gridCol w="902803"/>
                <a:gridCol w="902803"/>
              </a:tblGrid>
              <a:tr h="308255">
                <a:tc rowSpan="2">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Particulars</a:t>
                      </a:r>
                      <a:endParaRPr lang="en-US" sz="900">
                        <a:latin typeface="Calibri"/>
                        <a:ea typeface="Times New Roman"/>
                        <a:cs typeface="Times New Roman"/>
                      </a:endParaRPr>
                    </a:p>
                  </a:txBody>
                  <a:tcPr marL="61984" marR="61984" marT="23177" marB="2317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4">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Planned</a:t>
                      </a:r>
                      <a:endParaRPr lang="en-US" sz="900">
                        <a:latin typeface="Calibri"/>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Actual</a:t>
                      </a:r>
                      <a:endParaRPr lang="en-US" sz="900">
                        <a:latin typeface="Calibri"/>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788678">
                <a:tc vMerge="1">
                  <a:txBody>
                    <a:bodyPr/>
                    <a:lstStyle/>
                    <a:p>
                      <a:endParaRPr lang="en-US"/>
                    </a:p>
                  </a:txBody>
                  <a:tcPr/>
                </a:tc>
                <a:tc>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Start Date</a:t>
                      </a:r>
                      <a:endParaRPr lang="en-US" sz="900">
                        <a:latin typeface="Calibri"/>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End Date</a:t>
                      </a:r>
                      <a:endParaRPr lang="en-US" sz="900">
                        <a:latin typeface="Calibri"/>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Effort ( W/Day)</a:t>
                      </a:r>
                      <a:endParaRPr lang="en-US" sz="900">
                        <a:latin typeface="Calibri"/>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 Team Members</a:t>
                      </a:r>
                      <a:endParaRPr lang="en-US" sz="900">
                        <a:latin typeface="Calibri"/>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Start Date</a:t>
                      </a:r>
                      <a:endParaRPr lang="en-US" sz="900">
                        <a:latin typeface="Calibri"/>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End Date</a:t>
                      </a:r>
                      <a:endParaRPr lang="en-US" sz="900">
                        <a:latin typeface="Calibri"/>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Effort ( W/ Day)</a:t>
                      </a:r>
                      <a:endParaRPr lang="en-US" sz="900">
                        <a:latin typeface="Calibri"/>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0"/>
                        </a:spcAft>
                        <a:tabLst>
                          <a:tab pos="3886200" algn="l"/>
                        </a:tabLst>
                      </a:pPr>
                      <a:r>
                        <a:rPr lang="en-US" sz="900" b="1">
                          <a:latin typeface="Arial"/>
                          <a:ea typeface="Times New Roman"/>
                          <a:cs typeface="Times New Roman"/>
                        </a:rPr>
                        <a:t># Team Members</a:t>
                      </a:r>
                      <a:endParaRPr lang="en-US" sz="900">
                        <a:latin typeface="Calibri"/>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723166">
                <a:tc>
                  <a:txBody>
                    <a:bodyPr/>
                    <a:lstStyle/>
                    <a:p>
                      <a:pPr marL="8890" marR="0">
                        <a:lnSpc>
                          <a:spcPct val="115000"/>
                        </a:lnSpc>
                        <a:spcBef>
                          <a:spcPts val="0"/>
                        </a:spcBef>
                        <a:spcAft>
                          <a:spcPts val="0"/>
                        </a:spcAft>
                      </a:pPr>
                      <a:r>
                        <a:rPr lang="en-US" sz="800" spc="-25">
                          <a:latin typeface="Arial"/>
                          <a:ea typeface="Times New Roman"/>
                          <a:cs typeface="Arial"/>
                        </a:rPr>
                        <a:t>UAT &amp; Acceptance</a:t>
                      </a:r>
                      <a:endParaRPr lang="en-US" sz="700" spc="-25">
                        <a:latin typeface="Arial"/>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gn="ctr">
                        <a:lnSpc>
                          <a:spcPct val="115000"/>
                        </a:lnSpc>
                        <a:spcBef>
                          <a:spcPts val="100"/>
                        </a:spcBef>
                        <a:spcAft>
                          <a:spcPts val="300"/>
                        </a:spcAft>
                      </a:pPr>
                      <a:r>
                        <a:rPr lang="en-US" sz="800" spc="-25">
                          <a:solidFill>
                            <a:srgbClr val="000000"/>
                          </a:solidFill>
                          <a:latin typeface="Arial"/>
                          <a:ea typeface="Times New Roman"/>
                          <a:cs typeface="Arial"/>
                        </a:rPr>
                        <a:t>3</a:t>
                      </a:r>
                      <a:r>
                        <a:rPr lang="en-US" sz="800" spc="-25" baseline="30000">
                          <a:solidFill>
                            <a:srgbClr val="000000"/>
                          </a:solidFill>
                          <a:latin typeface="Arial"/>
                          <a:ea typeface="Times New Roman"/>
                          <a:cs typeface="Arial"/>
                        </a:rPr>
                        <a:t>rd</a:t>
                      </a:r>
                      <a:r>
                        <a:rPr lang="en-US" sz="800" spc="-25">
                          <a:solidFill>
                            <a:srgbClr val="000000"/>
                          </a:solidFill>
                          <a:latin typeface="Arial"/>
                          <a:ea typeface="Times New Roman"/>
                          <a:cs typeface="Arial"/>
                        </a:rPr>
                        <a:t> May,2015 </a:t>
                      </a:r>
                      <a:endParaRPr lang="en-US" sz="700" spc="-25">
                        <a:latin typeface="Arial"/>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nSpc>
                          <a:spcPct val="115000"/>
                        </a:lnSpc>
                        <a:spcBef>
                          <a:spcPts val="100"/>
                        </a:spcBef>
                        <a:spcAft>
                          <a:spcPts val="300"/>
                        </a:spcAft>
                      </a:pPr>
                      <a:r>
                        <a:rPr lang="en-US" sz="800" spc="-25">
                          <a:solidFill>
                            <a:srgbClr val="000000"/>
                          </a:solidFill>
                          <a:latin typeface="Arial"/>
                          <a:ea typeface="Times New Roman"/>
                          <a:cs typeface="Arial"/>
                        </a:rPr>
                        <a:t>4</a:t>
                      </a:r>
                      <a:r>
                        <a:rPr lang="en-US" sz="800" spc="-25" baseline="30000">
                          <a:solidFill>
                            <a:srgbClr val="000000"/>
                          </a:solidFill>
                          <a:latin typeface="Arial"/>
                          <a:ea typeface="Times New Roman"/>
                          <a:cs typeface="Arial"/>
                        </a:rPr>
                        <a:t>th</a:t>
                      </a:r>
                      <a:r>
                        <a:rPr lang="en-US" sz="800" spc="-25">
                          <a:solidFill>
                            <a:srgbClr val="000000"/>
                          </a:solidFill>
                          <a:latin typeface="Arial"/>
                          <a:ea typeface="Times New Roman"/>
                          <a:cs typeface="Arial"/>
                        </a:rPr>
                        <a:t> May,2015</a:t>
                      </a:r>
                      <a:endParaRPr lang="en-US" sz="700" spc="-25">
                        <a:latin typeface="Arial"/>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nSpc>
                          <a:spcPct val="115000"/>
                        </a:lnSpc>
                        <a:spcBef>
                          <a:spcPts val="0"/>
                        </a:spcBef>
                        <a:spcAft>
                          <a:spcPts val="300"/>
                        </a:spcAft>
                      </a:pPr>
                      <a:r>
                        <a:rPr lang="en-US" sz="800" spc="-25">
                          <a:latin typeface="Arial"/>
                          <a:ea typeface="Times New Roman"/>
                          <a:cs typeface="Arial"/>
                        </a:rPr>
                        <a:t>2 days</a:t>
                      </a:r>
                      <a:endParaRPr lang="en-US" sz="700" spc="-25">
                        <a:latin typeface="Arial"/>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nSpc>
                          <a:spcPct val="115000"/>
                        </a:lnSpc>
                        <a:spcBef>
                          <a:spcPts val="0"/>
                        </a:spcBef>
                        <a:spcAft>
                          <a:spcPts val="300"/>
                        </a:spcAft>
                      </a:pPr>
                      <a:r>
                        <a:rPr lang="en-US" sz="800" spc="-25">
                          <a:latin typeface="Arial"/>
                          <a:ea typeface="Times New Roman"/>
                          <a:cs typeface="Arial"/>
                        </a:rPr>
                        <a:t>4</a:t>
                      </a:r>
                      <a:endParaRPr lang="en-US" sz="700" spc="-25">
                        <a:latin typeface="Arial"/>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gn="ctr">
                        <a:lnSpc>
                          <a:spcPct val="115000"/>
                        </a:lnSpc>
                        <a:spcBef>
                          <a:spcPts val="100"/>
                        </a:spcBef>
                        <a:spcAft>
                          <a:spcPts val="300"/>
                        </a:spcAft>
                      </a:pPr>
                      <a:r>
                        <a:rPr lang="en-US" sz="800" spc="-25">
                          <a:solidFill>
                            <a:srgbClr val="000000"/>
                          </a:solidFill>
                          <a:latin typeface="Arial"/>
                          <a:ea typeface="Times New Roman"/>
                          <a:cs typeface="Arial"/>
                        </a:rPr>
                        <a:t>3</a:t>
                      </a:r>
                      <a:r>
                        <a:rPr lang="en-US" sz="800" spc="-25" baseline="30000">
                          <a:solidFill>
                            <a:srgbClr val="000000"/>
                          </a:solidFill>
                          <a:latin typeface="Arial"/>
                          <a:ea typeface="Times New Roman"/>
                          <a:cs typeface="Arial"/>
                        </a:rPr>
                        <a:t>rd</a:t>
                      </a:r>
                      <a:r>
                        <a:rPr lang="en-US" sz="800" spc="-25">
                          <a:solidFill>
                            <a:srgbClr val="000000"/>
                          </a:solidFill>
                          <a:latin typeface="Arial"/>
                          <a:ea typeface="Times New Roman"/>
                          <a:cs typeface="Arial"/>
                        </a:rPr>
                        <a:t> May,2015</a:t>
                      </a:r>
                      <a:endParaRPr lang="en-US" sz="700" spc="-25">
                        <a:latin typeface="Arial"/>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nSpc>
                          <a:spcPct val="115000"/>
                        </a:lnSpc>
                        <a:spcBef>
                          <a:spcPts val="100"/>
                        </a:spcBef>
                        <a:spcAft>
                          <a:spcPts val="300"/>
                        </a:spcAft>
                      </a:pPr>
                      <a:r>
                        <a:rPr lang="en-US" sz="800" spc="-25">
                          <a:solidFill>
                            <a:srgbClr val="000000"/>
                          </a:solidFill>
                          <a:latin typeface="Arial"/>
                          <a:ea typeface="Times New Roman"/>
                          <a:cs typeface="Arial"/>
                        </a:rPr>
                        <a:t>5</a:t>
                      </a:r>
                      <a:r>
                        <a:rPr lang="en-US" sz="800" spc="-25" baseline="30000">
                          <a:solidFill>
                            <a:srgbClr val="000000"/>
                          </a:solidFill>
                          <a:latin typeface="Arial"/>
                          <a:ea typeface="Times New Roman"/>
                          <a:cs typeface="Arial"/>
                        </a:rPr>
                        <a:t>th</a:t>
                      </a:r>
                      <a:r>
                        <a:rPr lang="en-US" sz="800" spc="-25">
                          <a:solidFill>
                            <a:srgbClr val="000000"/>
                          </a:solidFill>
                          <a:latin typeface="Arial"/>
                          <a:ea typeface="Times New Roman"/>
                          <a:cs typeface="Arial"/>
                        </a:rPr>
                        <a:t> May</a:t>
                      </a:r>
                      <a:endParaRPr lang="en-US" sz="700" spc="-25">
                        <a:latin typeface="Arial"/>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nSpc>
                          <a:spcPct val="115000"/>
                        </a:lnSpc>
                        <a:spcBef>
                          <a:spcPts val="0"/>
                        </a:spcBef>
                        <a:spcAft>
                          <a:spcPts val="300"/>
                        </a:spcAft>
                      </a:pPr>
                      <a:r>
                        <a:rPr lang="en-US" sz="800" spc="-25">
                          <a:latin typeface="Arial"/>
                          <a:ea typeface="Times New Roman"/>
                          <a:cs typeface="Arial"/>
                        </a:rPr>
                        <a:t>3 days</a:t>
                      </a:r>
                      <a:endParaRPr lang="en-US" sz="700" spc="-25">
                        <a:latin typeface="Arial"/>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nSpc>
                          <a:spcPct val="115000"/>
                        </a:lnSpc>
                        <a:spcBef>
                          <a:spcPts val="0"/>
                        </a:spcBef>
                        <a:spcAft>
                          <a:spcPts val="300"/>
                        </a:spcAft>
                      </a:pPr>
                      <a:r>
                        <a:rPr lang="en-US" sz="800" spc="-25" dirty="0">
                          <a:latin typeface="Arial"/>
                          <a:ea typeface="Times New Roman"/>
                          <a:cs typeface="Arial"/>
                        </a:rPr>
                        <a:t>3</a:t>
                      </a:r>
                      <a:endParaRPr lang="en-US" sz="700" spc="-25" dirty="0">
                        <a:latin typeface="Arial"/>
                        <a:ea typeface="Times New Roman"/>
                        <a:cs typeface="Times New Roman"/>
                      </a:endParaRPr>
                    </a:p>
                  </a:txBody>
                  <a:tcPr marL="61984" marR="61984" marT="23177" marB="2317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Team Members Progress Report</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23</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5" y="1532662"/>
            <a:ext cx="8715375" cy="1200329"/>
          </a:xfrm>
          <a:prstGeom prst="rect">
            <a:avLst/>
          </a:prstGeom>
        </p:spPr>
        <p:txBody>
          <a:bodyPr wrap="square">
            <a:spAutoFit/>
          </a:bodyPr>
          <a:lstStyle/>
          <a:p>
            <a:pPr algn="just"/>
            <a:r>
              <a:rPr lang="en-US" dirty="0" smtClean="0"/>
              <a:t>Progress reports are periodic reports done by a project team with regards to the changing status of an ongoing project. Project teams back up their ideas by means of progress </a:t>
            </a:r>
            <a:r>
              <a:rPr lang="en-US" dirty="0" smtClean="0"/>
              <a:t>reports. The </a:t>
            </a:r>
            <a:r>
              <a:rPr lang="en-US" dirty="0" smtClean="0"/>
              <a:t>time management data which will show progress of the project relative to the target completion date..</a:t>
            </a:r>
            <a:endParaRPr lang="en-US" dirty="0"/>
          </a:p>
        </p:txBody>
      </p:sp>
      <p:pic>
        <p:nvPicPr>
          <p:cNvPr id="38915" name="Picture 3"/>
          <p:cNvPicPr>
            <a:picLocks noChangeAspect="1" noChangeArrowheads="1"/>
          </p:cNvPicPr>
          <p:nvPr/>
        </p:nvPicPr>
        <p:blipFill>
          <a:blip r:embed="rId3"/>
          <a:srcRect l="23646" t="20312" r="25549" b="36589"/>
          <a:stretch>
            <a:fillRect/>
          </a:stretch>
        </p:blipFill>
        <p:spPr bwMode="auto">
          <a:xfrm>
            <a:off x="552449" y="2876550"/>
            <a:ext cx="7896225" cy="3766067"/>
          </a:xfrm>
          <a:prstGeom prst="rect">
            <a:avLst/>
          </a:prstGeom>
          <a:noFill/>
          <a:ln w="9525">
            <a:noFill/>
            <a:miter lim="800000"/>
            <a:headEnd/>
            <a:tailEnd/>
          </a:ln>
          <a:effectLst/>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Project Status Report</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24</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5" y="1532662"/>
            <a:ext cx="8715375" cy="1200329"/>
          </a:xfrm>
          <a:prstGeom prst="rect">
            <a:avLst/>
          </a:prstGeom>
        </p:spPr>
        <p:txBody>
          <a:bodyPr wrap="square">
            <a:spAutoFit/>
          </a:bodyPr>
          <a:lstStyle/>
          <a:p>
            <a:pPr algn="just"/>
            <a:r>
              <a:rPr lang="en-US" dirty="0" smtClean="0"/>
              <a:t>Project </a:t>
            </a:r>
            <a:r>
              <a:rPr lang="en-US" dirty="0" smtClean="0"/>
              <a:t>status reporting is one method of addressing the importance of project communication. Project status reporting is a regular, formalized report on project progress against the project plan. Its purpose is to effectively and efficiently communicate project status at regular intervals to project stakeholders.</a:t>
            </a:r>
            <a:endParaRPr lang="en-US" dirty="0"/>
          </a:p>
        </p:txBody>
      </p:sp>
      <p:graphicFrame>
        <p:nvGraphicFramePr>
          <p:cNvPr id="15" name="Table 14"/>
          <p:cNvGraphicFramePr>
            <a:graphicFrameLocks noGrp="1"/>
          </p:cNvGraphicFramePr>
          <p:nvPr/>
        </p:nvGraphicFramePr>
        <p:xfrm>
          <a:off x="461963" y="3400298"/>
          <a:ext cx="6086474" cy="1276477"/>
        </p:xfrm>
        <a:graphic>
          <a:graphicData uri="http://schemas.openxmlformats.org/drawingml/2006/table">
            <a:tbl>
              <a:tblPr/>
              <a:tblGrid>
                <a:gridCol w="2072842"/>
                <a:gridCol w="871038"/>
                <a:gridCol w="1028485"/>
                <a:gridCol w="2114109"/>
              </a:tblGrid>
              <a:tr h="285202">
                <a:tc>
                  <a:txBody>
                    <a:bodyPr/>
                    <a:lstStyle/>
                    <a:p>
                      <a:pPr marL="0" marR="0" algn="ctr">
                        <a:lnSpc>
                          <a:spcPct val="115000"/>
                        </a:lnSpc>
                        <a:spcBef>
                          <a:spcPts val="1200"/>
                        </a:spcBef>
                        <a:spcAft>
                          <a:spcPts val="1000"/>
                        </a:spcAft>
                      </a:pPr>
                      <a:r>
                        <a:rPr lang="en-US" sz="1000" b="1">
                          <a:latin typeface="Arial"/>
                          <a:ea typeface="Times New Roman"/>
                          <a:cs typeface="Times New Roman"/>
                        </a:rPr>
                        <a:t>Milestone Deliverables</a:t>
                      </a:r>
                      <a:endParaRPr lang="en-US" sz="1100">
                        <a:latin typeface="Calibri"/>
                        <a:ea typeface="Times New Roman"/>
                        <a:cs typeface="Times New Roman"/>
                      </a:endParaRPr>
                    </a:p>
                  </a:txBody>
                  <a:tcPr marL="73025" marR="73025" marT="27305" marB="2730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ctr">
                        <a:lnSpc>
                          <a:spcPct val="115000"/>
                        </a:lnSpc>
                        <a:spcBef>
                          <a:spcPts val="1200"/>
                        </a:spcBef>
                        <a:spcAft>
                          <a:spcPts val="1000"/>
                        </a:spcAft>
                      </a:pPr>
                      <a:r>
                        <a:rPr lang="en-US" sz="1000" b="1">
                          <a:latin typeface="Arial"/>
                          <a:ea typeface="Times New Roman"/>
                          <a:cs typeface="Times New Roman"/>
                        </a:rPr>
                        <a:t>Due Date</a:t>
                      </a:r>
                      <a:endParaRPr lang="en-US" sz="1100">
                        <a:latin typeface="Calibri"/>
                        <a:ea typeface="Times New Roman"/>
                        <a:cs typeface="Times New Roman"/>
                      </a:endParaRPr>
                    </a:p>
                  </a:txBody>
                  <a:tcPr marL="73025" marR="73025" marT="27305" marB="2730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ctr">
                        <a:lnSpc>
                          <a:spcPct val="115000"/>
                        </a:lnSpc>
                        <a:spcBef>
                          <a:spcPts val="1200"/>
                        </a:spcBef>
                        <a:spcAft>
                          <a:spcPts val="1000"/>
                        </a:spcAft>
                      </a:pPr>
                      <a:r>
                        <a:rPr lang="en-US" sz="1000" b="1">
                          <a:latin typeface="Arial"/>
                          <a:ea typeface="Times New Roman"/>
                          <a:cs typeface="Times New Roman"/>
                        </a:rPr>
                        <a:t>% Completed</a:t>
                      </a:r>
                      <a:endParaRPr lang="en-US" sz="1100">
                        <a:latin typeface="Calibri"/>
                        <a:ea typeface="Times New Roman"/>
                        <a:cs typeface="Times New Roman"/>
                      </a:endParaRPr>
                    </a:p>
                  </a:txBody>
                  <a:tcPr marL="73025" marR="73025" marT="27305" marB="2730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ctr">
                        <a:lnSpc>
                          <a:spcPct val="115000"/>
                        </a:lnSpc>
                        <a:spcBef>
                          <a:spcPts val="1200"/>
                        </a:spcBef>
                        <a:spcAft>
                          <a:spcPts val="1000"/>
                        </a:spcAft>
                      </a:pPr>
                      <a:r>
                        <a:rPr lang="en-US" sz="1000" b="1">
                          <a:latin typeface="Arial"/>
                          <a:ea typeface="Times New Roman"/>
                          <a:cs typeface="Times New Roman"/>
                        </a:rPr>
                        <a:t>Deliverable Status</a:t>
                      </a:r>
                      <a:endParaRPr lang="en-US" sz="1100">
                        <a:latin typeface="Calibri"/>
                        <a:ea typeface="Times New Roman"/>
                        <a:cs typeface="Times New Roman"/>
                      </a:endParaRPr>
                    </a:p>
                  </a:txBody>
                  <a:tcPr marL="73025" marR="73025" marT="27305" marB="2730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r>
              <a:tr h="285202">
                <a:tc gridSpan="4">
                  <a:txBody>
                    <a:bodyPr/>
                    <a:lstStyle/>
                    <a:p>
                      <a:pPr marL="0" marR="0">
                        <a:lnSpc>
                          <a:spcPct val="115000"/>
                        </a:lnSpc>
                        <a:spcBef>
                          <a:spcPts val="0"/>
                        </a:spcBef>
                        <a:spcAft>
                          <a:spcPts val="0"/>
                        </a:spcAft>
                      </a:pPr>
                      <a:r>
                        <a:rPr lang="en-US" sz="1000">
                          <a:solidFill>
                            <a:srgbClr val="000000"/>
                          </a:solidFill>
                          <a:latin typeface="Arial"/>
                          <a:ea typeface="Times New Roman"/>
                          <a:cs typeface="Times New Roman"/>
                        </a:rPr>
                        <a:t>Milestone 4</a:t>
                      </a:r>
                      <a:endParaRPr lang="en-US" sz="1100">
                        <a:latin typeface="Calibri"/>
                        <a:ea typeface="Times New Roman"/>
                        <a:cs typeface="Times New Roman"/>
                      </a:endParaRPr>
                    </a:p>
                  </a:txBody>
                  <a:tcPr marL="73025" marR="73025" marT="27305" marB="27305"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706073">
                <a:tc>
                  <a:txBody>
                    <a:bodyPr/>
                    <a:lstStyle/>
                    <a:p>
                      <a:pPr marL="0" marR="0">
                        <a:lnSpc>
                          <a:spcPct val="115000"/>
                        </a:lnSpc>
                        <a:spcBef>
                          <a:spcPts val="0"/>
                        </a:spcBef>
                        <a:spcAft>
                          <a:spcPts val="0"/>
                        </a:spcAft>
                      </a:pPr>
                      <a:r>
                        <a:rPr lang="en-US" sz="1000">
                          <a:latin typeface="Arial"/>
                          <a:ea typeface="Times New Roman"/>
                          <a:cs typeface="Times New Roman"/>
                        </a:rPr>
                        <a:t>Bug Fixing (Development)</a:t>
                      </a:r>
                      <a:endParaRPr lang="en-US" sz="1100">
                        <a:latin typeface="Calibri"/>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0000"/>
                          </a:solidFill>
                          <a:latin typeface="Arial"/>
                          <a:ea typeface="Times New Roman"/>
                          <a:cs typeface="Times New Roman"/>
                        </a:rPr>
                        <a:t>April 16,2015-May 3,2015</a:t>
                      </a:r>
                      <a:endParaRPr lang="en-US" sz="1100">
                        <a:latin typeface="Calibri"/>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b="1">
                          <a:solidFill>
                            <a:srgbClr val="000000"/>
                          </a:solidFill>
                          <a:latin typeface="Arial"/>
                          <a:ea typeface="Times New Roman"/>
                          <a:cs typeface="Times New Roman"/>
                        </a:rPr>
                        <a:t>0%</a:t>
                      </a:r>
                      <a:endParaRPr lang="en-US" sz="1100">
                        <a:latin typeface="Calibri"/>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dirty="0">
                          <a:solidFill>
                            <a:srgbClr val="000000"/>
                          </a:solidFill>
                          <a:latin typeface="Arial"/>
                          <a:ea typeface="Times New Roman"/>
                          <a:cs typeface="Times New Roman"/>
                        </a:rPr>
                        <a:t>Not yet delivered</a:t>
                      </a:r>
                      <a:endParaRPr lang="en-US" sz="1100" dirty="0">
                        <a:latin typeface="Calibri"/>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 name="Rectangle 15"/>
          <p:cNvSpPr/>
          <p:nvPr/>
        </p:nvSpPr>
        <p:spPr>
          <a:xfrm>
            <a:off x="333375" y="3105835"/>
            <a:ext cx="8467725" cy="369332"/>
          </a:xfrm>
          <a:prstGeom prst="rect">
            <a:avLst/>
          </a:prstGeom>
        </p:spPr>
        <p:txBody>
          <a:bodyPr wrap="square">
            <a:spAutoFit/>
          </a:bodyPr>
          <a:lstStyle/>
          <a:p>
            <a:r>
              <a:rPr lang="en-US" dirty="0" smtClean="0"/>
              <a:t>Milestone Deliverables scheduled for completion over next period</a:t>
            </a:r>
            <a:endParaRPr lang="en-US" dirty="0"/>
          </a:p>
        </p:txBody>
      </p:sp>
      <p:sp>
        <p:nvSpPr>
          <p:cNvPr id="17" name="Rectangle 16"/>
          <p:cNvSpPr/>
          <p:nvPr/>
        </p:nvSpPr>
        <p:spPr>
          <a:xfrm>
            <a:off x="409574" y="4725085"/>
            <a:ext cx="8315325" cy="369332"/>
          </a:xfrm>
          <a:prstGeom prst="rect">
            <a:avLst/>
          </a:prstGeom>
        </p:spPr>
        <p:txBody>
          <a:bodyPr wrap="square">
            <a:spAutoFit/>
          </a:bodyPr>
          <a:lstStyle/>
          <a:p>
            <a:r>
              <a:rPr lang="en-US" dirty="0" smtClean="0"/>
              <a:t>Project impact of milestone success or failure for the project remainder</a:t>
            </a:r>
            <a:endParaRPr lang="en-US" dirty="0"/>
          </a:p>
        </p:txBody>
      </p:sp>
      <p:graphicFrame>
        <p:nvGraphicFramePr>
          <p:cNvPr id="18" name="Table 17"/>
          <p:cNvGraphicFramePr>
            <a:graphicFrameLocks noGrp="1"/>
          </p:cNvGraphicFramePr>
          <p:nvPr/>
        </p:nvGraphicFramePr>
        <p:xfrm>
          <a:off x="504825" y="5093001"/>
          <a:ext cx="6096000" cy="1034448"/>
        </p:xfrm>
        <a:graphic>
          <a:graphicData uri="http://schemas.openxmlformats.org/drawingml/2006/table">
            <a:tbl>
              <a:tblPr/>
              <a:tblGrid>
                <a:gridCol w="3215681"/>
                <a:gridCol w="2880319"/>
              </a:tblGrid>
              <a:tr h="221896">
                <a:tc>
                  <a:txBody>
                    <a:bodyPr/>
                    <a:lstStyle/>
                    <a:p>
                      <a:pPr marL="0" marR="0">
                        <a:lnSpc>
                          <a:spcPct val="115000"/>
                        </a:lnSpc>
                        <a:spcBef>
                          <a:spcPts val="0"/>
                        </a:spcBef>
                        <a:spcAft>
                          <a:spcPts val="0"/>
                        </a:spcAft>
                      </a:pPr>
                      <a:r>
                        <a:rPr lang="en-US" sz="1000">
                          <a:solidFill>
                            <a:srgbClr val="000000"/>
                          </a:solidFill>
                          <a:latin typeface="Arial"/>
                          <a:ea typeface="Times New Roman"/>
                          <a:cs typeface="Times New Roman"/>
                        </a:rPr>
                        <a:t>Milestone 1</a:t>
                      </a:r>
                      <a:endParaRPr lang="en-US" sz="1100">
                        <a:latin typeface="Calibri"/>
                        <a:ea typeface="Times New Roman"/>
                        <a:cs typeface="Times New Roman"/>
                      </a:endParaRPr>
                    </a:p>
                  </a:txBody>
                  <a:tcPr marL="70492" marR="70492" marT="26358" marB="2635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0000"/>
                          </a:solidFill>
                          <a:latin typeface="Arial"/>
                          <a:ea typeface="Times New Roman"/>
                          <a:cs typeface="Times New Roman"/>
                        </a:rPr>
                        <a:t>Successful Completion</a:t>
                      </a:r>
                      <a:endParaRPr lang="en-US" sz="1100">
                        <a:latin typeface="Calibri"/>
                        <a:ea typeface="Times New Roman"/>
                        <a:cs typeface="Times New Roman"/>
                      </a:endParaRPr>
                    </a:p>
                  </a:txBody>
                  <a:tcPr marL="70492" marR="70492" marT="26358" marB="2635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896">
                <a:tc>
                  <a:txBody>
                    <a:bodyPr/>
                    <a:lstStyle/>
                    <a:p>
                      <a:pPr marL="0" marR="0">
                        <a:lnSpc>
                          <a:spcPct val="115000"/>
                        </a:lnSpc>
                        <a:spcBef>
                          <a:spcPts val="0"/>
                        </a:spcBef>
                        <a:spcAft>
                          <a:spcPts val="0"/>
                        </a:spcAft>
                      </a:pPr>
                      <a:r>
                        <a:rPr lang="en-US" sz="1000">
                          <a:solidFill>
                            <a:srgbClr val="000000"/>
                          </a:solidFill>
                          <a:latin typeface="Arial"/>
                          <a:ea typeface="Times New Roman"/>
                          <a:cs typeface="Times New Roman"/>
                        </a:rPr>
                        <a:t>Milestone 2</a:t>
                      </a:r>
                      <a:endParaRPr lang="en-US" sz="1100">
                        <a:latin typeface="Calibri"/>
                        <a:ea typeface="Times New Roman"/>
                        <a:cs typeface="Times New Roman"/>
                      </a:endParaRPr>
                    </a:p>
                  </a:txBody>
                  <a:tcPr marL="70492" marR="70492" marT="26358" marB="2635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0000"/>
                          </a:solidFill>
                          <a:latin typeface="Arial"/>
                          <a:ea typeface="Times New Roman"/>
                          <a:cs typeface="Times New Roman"/>
                        </a:rPr>
                        <a:t>Successful Completion</a:t>
                      </a:r>
                      <a:endParaRPr lang="en-US" sz="1100">
                        <a:latin typeface="Calibri"/>
                        <a:ea typeface="Times New Roman"/>
                        <a:cs typeface="Times New Roman"/>
                      </a:endParaRPr>
                    </a:p>
                  </a:txBody>
                  <a:tcPr marL="70492" marR="70492" marT="26358" marB="2635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0256">
                <a:tc>
                  <a:txBody>
                    <a:bodyPr/>
                    <a:lstStyle/>
                    <a:p>
                      <a:pPr marL="0" marR="0">
                        <a:lnSpc>
                          <a:spcPct val="115000"/>
                        </a:lnSpc>
                        <a:spcBef>
                          <a:spcPts val="0"/>
                        </a:spcBef>
                        <a:spcAft>
                          <a:spcPts val="0"/>
                        </a:spcAft>
                      </a:pPr>
                      <a:r>
                        <a:rPr lang="en-US" sz="1000">
                          <a:solidFill>
                            <a:srgbClr val="000000"/>
                          </a:solidFill>
                          <a:latin typeface="Arial"/>
                          <a:ea typeface="Times New Roman"/>
                          <a:cs typeface="Times New Roman"/>
                        </a:rPr>
                        <a:t>Milestone 3</a:t>
                      </a:r>
                      <a:endParaRPr lang="en-US" sz="1100">
                        <a:latin typeface="Calibri"/>
                        <a:ea typeface="Times New Roman"/>
                        <a:cs typeface="Times New Roman"/>
                      </a:endParaRPr>
                    </a:p>
                  </a:txBody>
                  <a:tcPr marL="70492" marR="70492" marT="26358" marB="2635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dirty="0">
                          <a:solidFill>
                            <a:srgbClr val="000000"/>
                          </a:solidFill>
                          <a:latin typeface="Arial"/>
                          <a:ea typeface="Times New Roman"/>
                          <a:cs typeface="Times New Roman"/>
                        </a:rPr>
                        <a:t>We finished milestone  2 and for successful completion of milestone 2 ,We can move to milestone 4 .</a:t>
                      </a:r>
                      <a:endParaRPr lang="en-US" sz="1100" dirty="0">
                        <a:latin typeface="Calibri"/>
                        <a:ea typeface="Times New Roman"/>
                        <a:cs typeface="Times New Roman"/>
                      </a:endParaRPr>
                    </a:p>
                  </a:txBody>
                  <a:tcPr marL="70492" marR="70492" marT="26358" marB="2635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Metrics Measurement</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25</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6" y="1532662"/>
            <a:ext cx="2952749" cy="2862322"/>
          </a:xfrm>
          <a:prstGeom prst="rect">
            <a:avLst/>
          </a:prstGeom>
        </p:spPr>
        <p:txBody>
          <a:bodyPr wrap="square">
            <a:spAutoFit/>
          </a:bodyPr>
          <a:lstStyle/>
          <a:p>
            <a:pPr algn="just"/>
            <a:r>
              <a:rPr lang="en-US" dirty="0" smtClean="0"/>
              <a:t>it is important to find the best outputs that measure the activities related to these goals. A final step is also setting goals and targets for  key performance indicators (KPI) metrics that are integrated with business decisions.</a:t>
            </a:r>
            <a:endParaRPr lang="en-US" dirty="0"/>
          </a:p>
        </p:txBody>
      </p:sp>
      <p:pic>
        <p:nvPicPr>
          <p:cNvPr id="40962" name="Picture 2"/>
          <p:cNvPicPr>
            <a:picLocks noChangeAspect="1" noChangeArrowheads="1"/>
          </p:cNvPicPr>
          <p:nvPr/>
        </p:nvPicPr>
        <p:blipFill>
          <a:blip r:embed="rId3"/>
          <a:srcRect l="21889" t="18750" r="26647" b="10938"/>
          <a:stretch>
            <a:fillRect/>
          </a:stretch>
        </p:blipFill>
        <p:spPr bwMode="auto">
          <a:xfrm>
            <a:off x="3124200" y="1519772"/>
            <a:ext cx="6019800" cy="4624028"/>
          </a:xfrm>
          <a:prstGeom prst="rect">
            <a:avLst/>
          </a:prstGeom>
          <a:noFill/>
          <a:ln w="9525">
            <a:noFill/>
            <a:miter lim="800000"/>
            <a:headEnd/>
            <a:tailEnd/>
          </a:ln>
          <a:effectLst/>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Code Review Checklist</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26</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6" y="1532662"/>
            <a:ext cx="2952749" cy="2585323"/>
          </a:xfrm>
          <a:prstGeom prst="rect">
            <a:avLst/>
          </a:prstGeom>
        </p:spPr>
        <p:txBody>
          <a:bodyPr wrap="square">
            <a:spAutoFit/>
          </a:bodyPr>
          <a:lstStyle/>
          <a:p>
            <a:pPr algn="just"/>
            <a:r>
              <a:rPr lang="en-US" dirty="0" smtClean="0"/>
              <a:t>Creating a code review checklist means you, and your whole team will have a codified reference point for your code quality, which will help streamline your code review process and ensure that the process is as refined as possible.</a:t>
            </a:r>
            <a:endParaRPr lang="en-US" dirty="0"/>
          </a:p>
        </p:txBody>
      </p:sp>
      <p:pic>
        <p:nvPicPr>
          <p:cNvPr id="41986" name="Picture 2"/>
          <p:cNvPicPr>
            <a:picLocks noChangeAspect="1" noChangeArrowheads="1"/>
          </p:cNvPicPr>
          <p:nvPr/>
        </p:nvPicPr>
        <p:blipFill>
          <a:blip r:embed="rId3"/>
          <a:srcRect l="19400" t="16667" r="21010" b="6250"/>
          <a:stretch>
            <a:fillRect/>
          </a:stretch>
        </p:blipFill>
        <p:spPr bwMode="auto">
          <a:xfrm>
            <a:off x="3052761" y="1533524"/>
            <a:ext cx="5919789" cy="4305301"/>
          </a:xfrm>
          <a:prstGeom prst="rect">
            <a:avLst/>
          </a:prstGeom>
          <a:noFill/>
          <a:ln w="9525">
            <a:noFill/>
            <a:miter lim="800000"/>
            <a:headEnd/>
            <a:tailEnd/>
          </a:ln>
          <a:effectLst/>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US" sz="2400" b="1" spc="300" dirty="0" smtClean="0">
                <a:solidFill>
                  <a:schemeClr val="bg2"/>
                </a:solidFill>
              </a:rPr>
              <a:t>Project Closure Report</a:t>
            </a:r>
            <a:endParaRPr lang="en-AU" sz="2400" b="1" spc="300" dirty="0" smtClean="0">
              <a:solidFill>
                <a:schemeClr val="bg2"/>
              </a:solidFill>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27</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0" name="Rectangle 9"/>
          <p:cNvSpPr/>
          <p:nvPr/>
        </p:nvSpPr>
        <p:spPr>
          <a:xfrm>
            <a:off x="161926" y="1532662"/>
            <a:ext cx="2952749" cy="2862322"/>
          </a:xfrm>
          <a:prstGeom prst="rect">
            <a:avLst/>
          </a:prstGeom>
        </p:spPr>
        <p:txBody>
          <a:bodyPr wrap="square">
            <a:spAutoFit/>
          </a:bodyPr>
          <a:lstStyle/>
          <a:p>
            <a:pPr algn="just"/>
            <a:r>
              <a:rPr lang="en-US" dirty="0" smtClean="0"/>
              <a:t>The Project Closure Report is the final document produced for the project and is used by senior management to assess the success of the project, identify best practices for future projects, resolve all open issues, and formally close the project.</a:t>
            </a:r>
            <a:endParaRPr lang="en-US" dirty="0"/>
          </a:p>
        </p:txBody>
      </p:sp>
      <p:sp>
        <p:nvSpPr>
          <p:cNvPr id="15" name="Rectangle 14"/>
          <p:cNvSpPr/>
          <p:nvPr/>
        </p:nvSpPr>
        <p:spPr>
          <a:xfrm>
            <a:off x="5125680" y="1015484"/>
            <a:ext cx="3159839" cy="369332"/>
          </a:xfrm>
          <a:prstGeom prst="rect">
            <a:avLst/>
          </a:prstGeom>
        </p:spPr>
        <p:txBody>
          <a:bodyPr wrap="none">
            <a:spAutoFit/>
          </a:bodyPr>
          <a:lstStyle/>
          <a:p>
            <a:r>
              <a:rPr lang="en-US" dirty="0" smtClean="0"/>
              <a:t>Project Goals and Objectives</a:t>
            </a:r>
            <a:endParaRPr lang="en-US" dirty="0"/>
          </a:p>
        </p:txBody>
      </p:sp>
      <p:graphicFrame>
        <p:nvGraphicFramePr>
          <p:cNvPr id="16" name="Table 15"/>
          <p:cNvGraphicFramePr>
            <a:graphicFrameLocks noGrp="1"/>
          </p:cNvGraphicFramePr>
          <p:nvPr/>
        </p:nvGraphicFramePr>
        <p:xfrm>
          <a:off x="3291205" y="1355725"/>
          <a:ext cx="5719445" cy="1155700"/>
        </p:xfrm>
        <a:graphic>
          <a:graphicData uri="http://schemas.openxmlformats.org/drawingml/2006/table">
            <a:tbl>
              <a:tblPr/>
              <a:tblGrid>
                <a:gridCol w="2094314"/>
                <a:gridCol w="776814"/>
                <a:gridCol w="2848317"/>
              </a:tblGrid>
              <a:tr h="0">
                <a:tc>
                  <a:txBody>
                    <a:bodyPr/>
                    <a:lstStyle/>
                    <a:p>
                      <a:pPr marL="0" marR="0" algn="ctr">
                        <a:lnSpc>
                          <a:spcPct val="115000"/>
                        </a:lnSpc>
                        <a:spcBef>
                          <a:spcPts val="1200"/>
                        </a:spcBef>
                        <a:spcAft>
                          <a:spcPts val="1000"/>
                        </a:spcAft>
                      </a:pPr>
                      <a:r>
                        <a:rPr lang="en-US" sz="1000" b="1" dirty="0">
                          <a:latin typeface="Arial"/>
                          <a:ea typeface="Times New Roman"/>
                          <a:cs typeface="Times New Roman"/>
                        </a:rPr>
                        <a:t>Description</a:t>
                      </a:r>
                      <a:endParaRPr lang="en-US" sz="1100" dirty="0">
                        <a:latin typeface="Calibri"/>
                        <a:ea typeface="Times New Roman"/>
                        <a:cs typeface="Times New Roman"/>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marL="0" marR="0" algn="ctr">
                        <a:lnSpc>
                          <a:spcPct val="115000"/>
                        </a:lnSpc>
                        <a:spcBef>
                          <a:spcPts val="1200"/>
                        </a:spcBef>
                        <a:spcAft>
                          <a:spcPts val="1000"/>
                        </a:spcAft>
                      </a:pPr>
                      <a:r>
                        <a:rPr lang="en-US" sz="1000" b="1">
                          <a:latin typeface="Arial"/>
                          <a:ea typeface="Times New Roman"/>
                          <a:cs typeface="Times New Roman"/>
                        </a:rPr>
                        <a:t>Met?(Y/N)</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marL="0" marR="0" algn="ctr">
                        <a:lnSpc>
                          <a:spcPct val="115000"/>
                        </a:lnSpc>
                        <a:spcBef>
                          <a:spcPts val="1200"/>
                        </a:spcBef>
                        <a:spcAft>
                          <a:spcPts val="1000"/>
                        </a:spcAft>
                      </a:pPr>
                      <a:r>
                        <a:rPr lang="en-US" sz="1000" b="1">
                          <a:latin typeface="Arial"/>
                          <a:ea typeface="Times New Roman"/>
                          <a:cs typeface="Times New Roman"/>
                        </a:rPr>
                        <a:t>Note</a:t>
                      </a:r>
                      <a:endParaRPr lang="en-US" sz="1100">
                        <a:latin typeface="Calibri"/>
                        <a:ea typeface="Times New Roman"/>
                        <a:cs typeface="Times New Roman"/>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r>
              <a:tr h="0">
                <a:tc>
                  <a:txBody>
                    <a:bodyPr/>
                    <a:lstStyle/>
                    <a:p>
                      <a:pPr marL="8890" marR="0">
                        <a:spcBef>
                          <a:spcPts val="100"/>
                        </a:spcBef>
                        <a:spcAft>
                          <a:spcPts val="300"/>
                        </a:spcAft>
                      </a:pPr>
                      <a:r>
                        <a:rPr lang="en-US" sz="1000" b="1" spc="0">
                          <a:latin typeface="Arial"/>
                          <a:ea typeface="Times New Roman"/>
                          <a:cs typeface="Arial"/>
                        </a:rPr>
                        <a:t>Technical Upgrade</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gn="ctr">
                        <a:spcBef>
                          <a:spcPts val="100"/>
                        </a:spcBef>
                        <a:spcAft>
                          <a:spcPts val="300"/>
                        </a:spcAft>
                      </a:pPr>
                      <a:r>
                        <a:rPr lang="en-US" sz="1000" spc="0" dirty="0">
                          <a:latin typeface="Arial"/>
                          <a:ea typeface="Times New Roman"/>
                          <a:cs typeface="Arial"/>
                        </a:rPr>
                        <a:t>Y</a:t>
                      </a:r>
                      <a:endParaRPr lang="en-US" sz="800" spc="-25"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spcBef>
                          <a:spcPts val="100"/>
                        </a:spcBef>
                        <a:spcAft>
                          <a:spcPts val="300"/>
                        </a:spcAft>
                      </a:pPr>
                      <a:r>
                        <a:rPr lang="en-US" sz="1000" spc="0">
                          <a:latin typeface="Arial"/>
                          <a:ea typeface="Times New Roman"/>
                          <a:cs typeface="Arial"/>
                        </a:rPr>
                        <a:t>Technical upgrade was completed on time.</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8890" marR="0">
                        <a:spcBef>
                          <a:spcPts val="100"/>
                        </a:spcBef>
                        <a:spcAft>
                          <a:spcPts val="300"/>
                        </a:spcAft>
                      </a:pPr>
                      <a:r>
                        <a:rPr lang="en-US" sz="1000" b="1" spc="0">
                          <a:latin typeface="Arial"/>
                          <a:ea typeface="Times New Roman"/>
                          <a:cs typeface="Arial"/>
                        </a:rPr>
                        <a:t>Train Users on the new Web Application. </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gn="ctr">
                        <a:spcBef>
                          <a:spcPts val="100"/>
                        </a:spcBef>
                        <a:spcAft>
                          <a:spcPts val="300"/>
                        </a:spcAft>
                      </a:pPr>
                      <a:r>
                        <a:rPr lang="en-US" sz="1000" spc="0">
                          <a:latin typeface="Arial"/>
                          <a:ea typeface="Times New Roman"/>
                          <a:cs typeface="Arial"/>
                        </a:rPr>
                        <a:t>Y</a:t>
                      </a:r>
                      <a:endParaRPr lang="en-US" sz="800" spc="-25">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spcBef>
                          <a:spcPts val="100"/>
                        </a:spcBef>
                        <a:spcAft>
                          <a:spcPts val="300"/>
                        </a:spcAft>
                      </a:pPr>
                      <a:r>
                        <a:rPr lang="en-US" sz="1000" spc="0">
                          <a:solidFill>
                            <a:srgbClr val="000000"/>
                          </a:solidFill>
                          <a:latin typeface="Arial"/>
                          <a:ea typeface="Times New Roman"/>
                          <a:cs typeface="Arial"/>
                        </a:rPr>
                        <a:t>This project user training session for using by client’s respective personnel. </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8890" marR="0">
                        <a:spcBef>
                          <a:spcPts val="100"/>
                        </a:spcBef>
                        <a:spcAft>
                          <a:spcPts val="300"/>
                        </a:spcAft>
                      </a:pPr>
                      <a:r>
                        <a:rPr lang="en-US" sz="1000" b="1" spc="0">
                          <a:latin typeface="Arial"/>
                          <a:ea typeface="Times New Roman"/>
                          <a:cs typeface="Arial"/>
                        </a:rPr>
                        <a:t>Discontinue infra-structure</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gn="ctr">
                        <a:spcBef>
                          <a:spcPts val="100"/>
                        </a:spcBef>
                        <a:spcAft>
                          <a:spcPts val="300"/>
                        </a:spcAft>
                      </a:pPr>
                      <a:r>
                        <a:rPr lang="en-US" sz="1000" spc="0">
                          <a:latin typeface="Arial"/>
                          <a:ea typeface="Times New Roman"/>
                          <a:cs typeface="Arial"/>
                        </a:rPr>
                        <a:t>N</a:t>
                      </a:r>
                      <a:endParaRPr lang="en-US" sz="800" spc="-25">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spcBef>
                          <a:spcPts val="100"/>
                        </a:spcBef>
                        <a:spcAft>
                          <a:spcPts val="300"/>
                        </a:spcAft>
                      </a:pPr>
                      <a:r>
                        <a:rPr lang="en-US" sz="1000" spc="0" dirty="0">
                          <a:latin typeface="Arial"/>
                          <a:ea typeface="Times New Roman"/>
                          <a:cs typeface="Arial"/>
                        </a:rPr>
                        <a:t>This objective is going to handled in another project.</a:t>
                      </a:r>
                      <a:endParaRPr lang="en-US" sz="800" spc="-25" dirty="0">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7" name="Table 16"/>
          <p:cNvGraphicFramePr>
            <a:graphicFrameLocks noGrp="1"/>
          </p:cNvGraphicFramePr>
          <p:nvPr/>
        </p:nvGraphicFramePr>
        <p:xfrm>
          <a:off x="3253105" y="3053715"/>
          <a:ext cx="5890895" cy="1569720"/>
        </p:xfrm>
        <a:graphic>
          <a:graphicData uri="http://schemas.openxmlformats.org/drawingml/2006/table">
            <a:tbl>
              <a:tblPr/>
              <a:tblGrid>
                <a:gridCol w="2547620"/>
                <a:gridCol w="361950"/>
                <a:gridCol w="2981325"/>
              </a:tblGrid>
              <a:tr h="0">
                <a:tc>
                  <a:txBody>
                    <a:bodyPr/>
                    <a:lstStyle/>
                    <a:p>
                      <a:pPr marL="0" marR="0" algn="ctr">
                        <a:lnSpc>
                          <a:spcPct val="115000"/>
                        </a:lnSpc>
                        <a:spcBef>
                          <a:spcPts val="1200"/>
                        </a:spcBef>
                        <a:spcAft>
                          <a:spcPts val="1000"/>
                        </a:spcAft>
                      </a:pPr>
                      <a:r>
                        <a:rPr lang="en-US" sz="1000" b="1">
                          <a:latin typeface="Arial"/>
                          <a:ea typeface="Times New Roman"/>
                          <a:cs typeface="Times New Roman"/>
                        </a:rPr>
                        <a:t>Description</a:t>
                      </a:r>
                      <a:endParaRPr lang="en-US" sz="1100">
                        <a:latin typeface="Calibri"/>
                        <a:ea typeface="Times New Roman"/>
                        <a:cs typeface="Times New Roman"/>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marL="0" marR="0" algn="ctr">
                        <a:lnSpc>
                          <a:spcPct val="115000"/>
                        </a:lnSpc>
                        <a:spcBef>
                          <a:spcPts val="1200"/>
                        </a:spcBef>
                        <a:spcAft>
                          <a:spcPts val="1000"/>
                        </a:spcAft>
                      </a:pPr>
                      <a:r>
                        <a:rPr lang="en-US" sz="1000" b="1">
                          <a:latin typeface="Arial"/>
                          <a:ea typeface="Times New Roman"/>
                          <a:cs typeface="Times New Roman"/>
                        </a:rPr>
                        <a:t>Y/N</a:t>
                      </a:r>
                      <a:endParaRPr lang="en-US"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marL="0" marR="0" algn="ctr">
                        <a:lnSpc>
                          <a:spcPct val="115000"/>
                        </a:lnSpc>
                        <a:spcBef>
                          <a:spcPts val="1200"/>
                        </a:spcBef>
                        <a:spcAft>
                          <a:spcPts val="1000"/>
                        </a:spcAft>
                      </a:pPr>
                      <a:r>
                        <a:rPr lang="en-US" sz="1000" b="1">
                          <a:latin typeface="Arial"/>
                          <a:ea typeface="Times New Roman"/>
                          <a:cs typeface="Times New Roman"/>
                        </a:rPr>
                        <a:t>Note</a:t>
                      </a:r>
                      <a:endParaRPr lang="en-US" sz="1100">
                        <a:latin typeface="Calibri"/>
                        <a:ea typeface="Times New Roman"/>
                        <a:cs typeface="Times New Roman"/>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r>
              <a:tr h="450215">
                <a:tc>
                  <a:txBody>
                    <a:bodyPr/>
                    <a:lstStyle/>
                    <a:p>
                      <a:pPr marL="8890" marR="0">
                        <a:spcBef>
                          <a:spcPts val="100"/>
                        </a:spcBef>
                        <a:spcAft>
                          <a:spcPts val="300"/>
                        </a:spcAft>
                      </a:pPr>
                      <a:r>
                        <a:rPr lang="en-US" sz="1000" b="1" spc="0">
                          <a:latin typeface="Arial"/>
                          <a:ea typeface="Times New Roman"/>
                          <a:cs typeface="Arial"/>
                        </a:rPr>
                        <a:t>User manual name: GSL_GP_BTS_UserManual</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gn="ctr">
                        <a:spcBef>
                          <a:spcPts val="100"/>
                        </a:spcBef>
                        <a:spcAft>
                          <a:spcPts val="300"/>
                        </a:spcAft>
                      </a:pPr>
                      <a:r>
                        <a:rPr lang="en-US" sz="1000" spc="0">
                          <a:latin typeface="Arial"/>
                          <a:ea typeface="Times New Roman"/>
                          <a:cs typeface="Arial"/>
                        </a:rPr>
                        <a:t>Y</a:t>
                      </a:r>
                      <a:endParaRPr lang="en-US" sz="800" spc="-25">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spcBef>
                          <a:spcPts val="100"/>
                        </a:spcBef>
                        <a:spcAft>
                          <a:spcPts val="300"/>
                        </a:spcAft>
                      </a:pPr>
                      <a:r>
                        <a:rPr lang="en-US" sz="1000" spc="0">
                          <a:latin typeface="Arial"/>
                          <a:ea typeface="Times New Roman"/>
                          <a:cs typeface="Arial"/>
                        </a:rPr>
                        <a:t>Manual location: project_gp_BTS\CI_Items\Control_Documents\Management\Support</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8890" marR="0">
                        <a:spcBef>
                          <a:spcPts val="100"/>
                        </a:spcBef>
                        <a:spcAft>
                          <a:spcPts val="300"/>
                        </a:spcAft>
                      </a:pPr>
                      <a:r>
                        <a:rPr lang="en-US" sz="1000" b="1" spc="0">
                          <a:latin typeface="Arial"/>
                          <a:ea typeface="Times New Roman"/>
                          <a:cs typeface="Arial"/>
                        </a:rPr>
                        <a:t>Lessons Learned document completed</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gn="ctr">
                        <a:spcBef>
                          <a:spcPts val="100"/>
                        </a:spcBef>
                        <a:spcAft>
                          <a:spcPts val="300"/>
                        </a:spcAft>
                      </a:pPr>
                      <a:r>
                        <a:rPr lang="en-US" sz="1000" spc="0">
                          <a:latin typeface="Arial"/>
                          <a:ea typeface="Times New Roman"/>
                          <a:cs typeface="Arial"/>
                        </a:rPr>
                        <a:t>N</a:t>
                      </a:r>
                      <a:endParaRPr lang="en-US" sz="800" spc="-25">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spcBef>
                          <a:spcPts val="100"/>
                        </a:spcBef>
                        <a:spcAft>
                          <a:spcPts val="300"/>
                        </a:spcAft>
                      </a:pPr>
                      <a:r>
                        <a:rPr lang="en-US" sz="1000" spc="0">
                          <a:latin typeface="Arial"/>
                          <a:ea typeface="Times New Roman"/>
                          <a:cs typeface="Arial"/>
                        </a:rPr>
                        <a:t>N/A</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8890" marR="0">
                        <a:spcBef>
                          <a:spcPts val="100"/>
                        </a:spcBef>
                        <a:spcAft>
                          <a:spcPts val="300"/>
                        </a:spcAft>
                      </a:pPr>
                      <a:r>
                        <a:rPr lang="en-US" sz="1000" b="1" spc="0">
                          <a:latin typeface="Arial"/>
                          <a:ea typeface="Times New Roman"/>
                          <a:cs typeface="Arial"/>
                        </a:rPr>
                        <a:t>Procurement Closeout completed</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gn="ctr">
                        <a:spcBef>
                          <a:spcPts val="100"/>
                        </a:spcBef>
                        <a:spcAft>
                          <a:spcPts val="300"/>
                        </a:spcAft>
                      </a:pPr>
                      <a:r>
                        <a:rPr lang="en-US" sz="1000" spc="0">
                          <a:latin typeface="Arial"/>
                          <a:ea typeface="Times New Roman"/>
                          <a:cs typeface="Arial"/>
                        </a:rPr>
                        <a:t>N</a:t>
                      </a:r>
                      <a:endParaRPr lang="en-US" sz="800" spc="-25">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spcBef>
                          <a:spcPts val="100"/>
                        </a:spcBef>
                        <a:spcAft>
                          <a:spcPts val="300"/>
                        </a:spcAft>
                      </a:pPr>
                      <a:r>
                        <a:rPr lang="en-US" sz="1000" spc="0">
                          <a:solidFill>
                            <a:srgbClr val="000000"/>
                          </a:solidFill>
                          <a:latin typeface="Arial"/>
                          <a:ea typeface="Times New Roman"/>
                          <a:cs typeface="Arial"/>
                        </a:rPr>
                        <a:t>Y</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8890" marR="0">
                        <a:spcBef>
                          <a:spcPts val="100"/>
                        </a:spcBef>
                        <a:spcAft>
                          <a:spcPts val="300"/>
                        </a:spcAft>
                      </a:pPr>
                      <a:r>
                        <a:rPr lang="en-US" sz="1000" b="1" spc="0">
                          <a:latin typeface="Arial"/>
                          <a:ea typeface="Times New Roman"/>
                          <a:cs typeface="Arial"/>
                        </a:rPr>
                        <a:t>Project documents archived</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gn="ctr">
                        <a:spcBef>
                          <a:spcPts val="100"/>
                        </a:spcBef>
                        <a:spcAft>
                          <a:spcPts val="300"/>
                        </a:spcAft>
                      </a:pPr>
                      <a:r>
                        <a:rPr lang="en-US" sz="1000" spc="0">
                          <a:latin typeface="Arial"/>
                          <a:ea typeface="Times New Roman"/>
                          <a:cs typeface="Arial"/>
                        </a:rPr>
                        <a:t>N</a:t>
                      </a:r>
                      <a:endParaRPr lang="en-US" sz="800" spc="-25">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spcBef>
                          <a:spcPts val="100"/>
                        </a:spcBef>
                        <a:spcAft>
                          <a:spcPts val="300"/>
                        </a:spcAft>
                      </a:pPr>
                      <a:r>
                        <a:rPr lang="en-US" sz="1000" spc="0">
                          <a:latin typeface="Arial"/>
                          <a:ea typeface="Times New Roman"/>
                          <a:cs typeface="Arial"/>
                        </a:rPr>
                        <a:t>Y </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8890" marR="0">
                        <a:spcBef>
                          <a:spcPts val="100"/>
                        </a:spcBef>
                        <a:spcAft>
                          <a:spcPts val="300"/>
                        </a:spcAft>
                      </a:pPr>
                      <a:r>
                        <a:rPr lang="en-US" sz="1000" b="1" spc="0">
                          <a:latin typeface="Arial"/>
                          <a:ea typeface="Times New Roman"/>
                          <a:cs typeface="Arial"/>
                        </a:rPr>
                        <a:t>Project Close Meeting completed</a:t>
                      </a:r>
                      <a:endParaRPr lang="en-US" sz="800" spc="-25">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lgn="ctr">
                        <a:spcBef>
                          <a:spcPts val="100"/>
                        </a:spcBef>
                        <a:spcAft>
                          <a:spcPts val="300"/>
                        </a:spcAft>
                      </a:pPr>
                      <a:r>
                        <a:rPr lang="en-US" sz="1000" spc="0">
                          <a:latin typeface="Arial"/>
                          <a:ea typeface="Times New Roman"/>
                          <a:cs typeface="Arial"/>
                        </a:rPr>
                        <a:t>Y</a:t>
                      </a:r>
                      <a:endParaRPr lang="en-US" sz="800" spc="-25">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 marR="0">
                        <a:spcBef>
                          <a:spcPts val="100"/>
                        </a:spcBef>
                        <a:spcAft>
                          <a:spcPts val="300"/>
                        </a:spcAft>
                      </a:pPr>
                      <a:r>
                        <a:rPr lang="en-US" sz="1000" spc="0" dirty="0">
                          <a:solidFill>
                            <a:srgbClr val="000000"/>
                          </a:solidFill>
                          <a:latin typeface="Arial"/>
                          <a:ea typeface="Times New Roman"/>
                          <a:cs typeface="Arial"/>
                        </a:rPr>
                        <a:t>GSL-MOM-May-5-Project-Closure-Meeting</a:t>
                      </a:r>
                      <a:endParaRPr lang="en-US" sz="800" spc="-25" dirty="0">
                        <a:latin typeface="Arial"/>
                        <a:ea typeface="Times New Roman"/>
                        <a:cs typeface="Times New Roman"/>
                      </a:endParaRPr>
                    </a:p>
                  </a:txBody>
                  <a:tcPr marL="73025" marR="73025" marT="27305" marB="2730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9" name="Rectangle 18"/>
          <p:cNvSpPr/>
          <p:nvPr/>
        </p:nvSpPr>
        <p:spPr>
          <a:xfrm>
            <a:off x="4787639" y="2728526"/>
            <a:ext cx="2355132" cy="276999"/>
          </a:xfrm>
          <a:prstGeom prst="rect">
            <a:avLst/>
          </a:prstGeom>
        </p:spPr>
        <p:txBody>
          <a:bodyPr wrap="none">
            <a:spAutoFit/>
          </a:bodyPr>
          <a:lstStyle/>
          <a:p>
            <a:pPr lvl="1" eaLnBrk="1" hangingPunct="1"/>
            <a:r>
              <a:rPr lang="en-GB" sz="1200" b="1" dirty="0" smtClean="0">
                <a:latin typeface="Arial" pitchFamily="34" charset="0"/>
                <a:ea typeface="Times New Roman" pitchFamily="18" charset="0"/>
                <a:cs typeface="Arial" pitchFamily="34" charset="0"/>
              </a:rPr>
              <a:t>P</a:t>
            </a:r>
            <a:r>
              <a:rPr lang="en-GB" sz="1200" b="1" dirty="0" smtClean="0" bmk="">
                <a:latin typeface="Arial" pitchFamily="34" charset="0"/>
                <a:ea typeface="Times New Roman" pitchFamily="18" charset="0"/>
                <a:cs typeface="Arial" pitchFamily="34" charset="0"/>
              </a:rPr>
              <a:t>roject Close Checklist</a:t>
            </a:r>
            <a:endParaRPr lang="en-GB" sz="1200" b="1" dirty="0" smtClean="0">
              <a:latin typeface="Calibri" pitchFamily="34" charset="0"/>
              <a:ea typeface="Times New Roman" pitchFamily="18" charset="0"/>
              <a:cs typeface="Times New Roman" pitchFamily="18" charset="0"/>
            </a:endParaRPr>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28</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2066925" cy="646331"/>
          </a:xfrm>
          <a:prstGeom prst="rect">
            <a:avLst/>
          </a:prstGeom>
        </p:spPr>
        <p:txBody>
          <a:bodyPr wrap="square">
            <a:spAutoFit/>
          </a:bodyPr>
          <a:lstStyle/>
          <a:p>
            <a:pPr algn="just"/>
            <a:endParaRPr lang="en-US" dirty="0" smtClean="0"/>
          </a:p>
          <a:p>
            <a:pPr algn="just"/>
            <a:endParaRPr lang="en-US" dirty="0"/>
          </a:p>
        </p:txBody>
      </p:sp>
      <p:sp>
        <p:nvSpPr>
          <p:cNvPr id="11" name="Content Placeholder 10"/>
          <p:cNvSpPr>
            <a:spLocks noGrp="1"/>
          </p:cNvSpPr>
          <p:nvPr>
            <p:ph idx="1"/>
          </p:nvPr>
        </p:nvSpPr>
        <p:spPr>
          <a:xfrm>
            <a:off x="2767016" y="2360614"/>
            <a:ext cx="4081460" cy="754061"/>
          </a:xfrm>
        </p:spPr>
        <p:txBody>
          <a:bodyPr/>
          <a:lstStyle/>
          <a:p>
            <a:pPr>
              <a:buNone/>
            </a:pPr>
            <a:r>
              <a:rPr lang="en-US" sz="6000" dirty="0" smtClean="0"/>
              <a:t>Thank You</a:t>
            </a:r>
            <a:endParaRPr lang="en-US" sz="6000" dirty="0"/>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28615" y="180975"/>
            <a:ext cx="8524875" cy="883748"/>
          </a:xfrm>
        </p:spPr>
        <p:txBody>
          <a:bodyPr/>
          <a:lstStyle/>
          <a:p>
            <a:pPr marL="0" indent="0" algn="ctr">
              <a:buNone/>
            </a:pPr>
            <a:r>
              <a:rPr lang="en-US" sz="2400" b="1" spc="300" dirty="0" smtClean="0">
                <a:solidFill>
                  <a:schemeClr val="bg2"/>
                </a:solidFill>
                <a:latin typeface="+mj-lt"/>
              </a:rPr>
              <a:t>Capability Maturity Model Integration </a:t>
            </a:r>
            <a:r>
              <a:rPr lang="en-US" sz="2400" b="1" spc="300" dirty="0" smtClean="0">
                <a:solidFill>
                  <a:schemeClr val="bg2"/>
                </a:solidFill>
                <a:latin typeface="+mj-lt"/>
              </a:rPr>
              <a:t>(CMMI) </a:t>
            </a:r>
            <a:endParaRPr lang="en-US" sz="2400" b="1" spc="300" dirty="0" smtClean="0">
              <a:solidFill>
                <a:schemeClr val="bg2"/>
              </a:solidFill>
              <a:latin typeface="+mj-lt"/>
            </a:endParaRPr>
          </a:p>
          <a:p>
            <a:pPr marL="0" indent="0" algn="ctr">
              <a:buNone/>
            </a:pPr>
            <a:endParaRPr lang="en-US" sz="2800" b="1" spc="300" dirty="0" smtClean="0">
              <a:latin typeface="+mj-lt"/>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3</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7" name="Rectangle 6"/>
          <p:cNvSpPr/>
          <p:nvPr/>
        </p:nvSpPr>
        <p:spPr>
          <a:xfrm>
            <a:off x="5053523" y="1244084"/>
            <a:ext cx="2980303" cy="369332"/>
          </a:xfrm>
          <a:prstGeom prst="rect">
            <a:avLst/>
          </a:prstGeom>
        </p:spPr>
        <p:txBody>
          <a:bodyPr wrap="none">
            <a:spAutoFit/>
          </a:bodyPr>
          <a:lstStyle/>
          <a:p>
            <a:r>
              <a:rPr lang="en-US" b="1" dirty="0" smtClean="0"/>
              <a:t>Maturity Level 3 - Defined</a:t>
            </a:r>
            <a:endParaRPr lang="en-US" dirty="0"/>
          </a:p>
        </p:txBody>
      </p:sp>
      <p:pic>
        <p:nvPicPr>
          <p:cNvPr id="2050" name="Picture 2" descr="C:\Users\shawpon\Desktop\New folder (4)\500px-Characteristics_of_Capability_Maturity_Model.svg.png"/>
          <p:cNvPicPr>
            <a:picLocks noChangeAspect="1" noChangeArrowheads="1"/>
          </p:cNvPicPr>
          <p:nvPr/>
        </p:nvPicPr>
        <p:blipFill>
          <a:blip r:embed="rId3"/>
          <a:srcRect/>
          <a:stretch>
            <a:fillRect/>
          </a:stretch>
        </p:blipFill>
        <p:spPr bwMode="auto">
          <a:xfrm>
            <a:off x="66675" y="1604963"/>
            <a:ext cx="4762500" cy="3571875"/>
          </a:xfrm>
          <a:prstGeom prst="rect">
            <a:avLst/>
          </a:prstGeom>
          <a:noFill/>
        </p:spPr>
      </p:pic>
      <p:sp>
        <p:nvSpPr>
          <p:cNvPr id="10" name="Rectangle 9"/>
          <p:cNvSpPr/>
          <p:nvPr/>
        </p:nvSpPr>
        <p:spPr>
          <a:xfrm>
            <a:off x="4686300" y="1422470"/>
            <a:ext cx="4572000" cy="4247317"/>
          </a:xfrm>
          <a:prstGeom prst="rect">
            <a:avLst/>
          </a:prstGeom>
        </p:spPr>
        <p:txBody>
          <a:bodyPr>
            <a:spAutoFit/>
          </a:bodyPr>
          <a:lstStyle/>
          <a:p>
            <a:endParaRPr lang="en-US" dirty="0" smtClean="0"/>
          </a:p>
          <a:p>
            <a:pPr marL="342900" indent="-342900">
              <a:buFont typeface="+mj-lt"/>
              <a:buAutoNum type="arabicPeriod"/>
            </a:pPr>
            <a:r>
              <a:rPr lang="en-US" sz="1400" dirty="0" smtClean="0"/>
              <a:t>Configuration Management (CM)</a:t>
            </a:r>
          </a:p>
          <a:p>
            <a:pPr marL="342900" indent="-342900">
              <a:buFont typeface="+mj-lt"/>
              <a:buAutoNum type="arabicPeriod"/>
            </a:pPr>
            <a:r>
              <a:rPr lang="en-US" sz="1400" dirty="0" smtClean="0"/>
              <a:t>Measurement and Analysis (MA)</a:t>
            </a:r>
          </a:p>
          <a:p>
            <a:pPr marL="342900" indent="-342900">
              <a:buFont typeface="+mj-lt"/>
              <a:buAutoNum type="arabicPeriod"/>
            </a:pPr>
            <a:r>
              <a:rPr lang="en-US" sz="1400" dirty="0" smtClean="0"/>
              <a:t>Project Monitoring and Control (PMC)</a:t>
            </a:r>
          </a:p>
          <a:p>
            <a:pPr marL="342900" indent="-342900">
              <a:buFont typeface="+mj-lt"/>
              <a:buAutoNum type="arabicPeriod"/>
            </a:pPr>
            <a:r>
              <a:rPr lang="en-US" sz="1400" dirty="0" smtClean="0"/>
              <a:t>Project Planning (PP)</a:t>
            </a:r>
          </a:p>
          <a:p>
            <a:pPr marL="342900" indent="-342900">
              <a:buFont typeface="+mj-lt"/>
              <a:buAutoNum type="arabicPeriod"/>
            </a:pPr>
            <a:r>
              <a:rPr lang="en-US" sz="1400" dirty="0" smtClean="0"/>
              <a:t>Process and Product Quality Assurance (PPQA)</a:t>
            </a:r>
          </a:p>
          <a:p>
            <a:pPr marL="342900" indent="-342900">
              <a:buFont typeface="+mj-lt"/>
              <a:buAutoNum type="arabicPeriod"/>
            </a:pPr>
            <a:r>
              <a:rPr lang="en-US" sz="1400" dirty="0" smtClean="0"/>
              <a:t>Requirements Management (REQM)</a:t>
            </a:r>
          </a:p>
          <a:p>
            <a:pPr marL="342900" indent="-342900">
              <a:buFont typeface="+mj-lt"/>
              <a:buAutoNum type="arabicPeriod"/>
            </a:pPr>
            <a:r>
              <a:rPr lang="en-US" sz="1400" dirty="0" smtClean="0"/>
              <a:t>Supplier Agreement Management (SAM)</a:t>
            </a:r>
          </a:p>
          <a:p>
            <a:pPr marL="342900" indent="-342900">
              <a:buFont typeface="+mj-lt"/>
              <a:buAutoNum type="arabicPeriod"/>
            </a:pPr>
            <a:r>
              <a:rPr lang="en-US" sz="1400" dirty="0" smtClean="0"/>
              <a:t>Decision Analysis and Resolution (DAR)</a:t>
            </a:r>
          </a:p>
          <a:p>
            <a:pPr marL="342900" indent="-342900">
              <a:buFont typeface="+mj-lt"/>
              <a:buAutoNum type="arabicPeriod"/>
            </a:pPr>
            <a:r>
              <a:rPr lang="en-US" sz="1400" dirty="0" smtClean="0"/>
              <a:t>Integrated Project Management (IPM)</a:t>
            </a:r>
          </a:p>
          <a:p>
            <a:pPr marL="342900" indent="-342900">
              <a:buFont typeface="+mj-lt"/>
              <a:buAutoNum type="arabicPeriod"/>
            </a:pPr>
            <a:r>
              <a:rPr lang="en-US" sz="1400" dirty="0" smtClean="0"/>
              <a:t>Organizational Process Definition (OPD)</a:t>
            </a:r>
          </a:p>
          <a:p>
            <a:pPr marL="342900" indent="-342900">
              <a:buFont typeface="+mj-lt"/>
              <a:buAutoNum type="arabicPeriod"/>
            </a:pPr>
            <a:r>
              <a:rPr lang="en-US" sz="1400" dirty="0" smtClean="0"/>
              <a:t>Organizational Process Focus (OPF)</a:t>
            </a:r>
          </a:p>
          <a:p>
            <a:pPr marL="342900" indent="-342900">
              <a:buFont typeface="+mj-lt"/>
              <a:buAutoNum type="arabicPeriod"/>
            </a:pPr>
            <a:r>
              <a:rPr lang="en-US" sz="1400" dirty="0" smtClean="0"/>
              <a:t>Organizational Training (OT)</a:t>
            </a:r>
          </a:p>
          <a:p>
            <a:pPr marL="342900" indent="-342900">
              <a:buFont typeface="+mj-lt"/>
              <a:buAutoNum type="arabicPeriod"/>
            </a:pPr>
            <a:r>
              <a:rPr lang="en-US" sz="1400" dirty="0" smtClean="0"/>
              <a:t>Product Integration (RD)</a:t>
            </a:r>
          </a:p>
          <a:p>
            <a:pPr marL="342900" indent="-342900">
              <a:buFont typeface="+mj-lt"/>
              <a:buAutoNum type="arabicPeriod"/>
            </a:pPr>
            <a:r>
              <a:rPr lang="en-US" sz="1400" dirty="0" smtClean="0"/>
              <a:t>Requirements Development (RD)</a:t>
            </a:r>
          </a:p>
          <a:p>
            <a:pPr marL="342900" indent="-342900">
              <a:buFont typeface="+mj-lt"/>
              <a:buAutoNum type="arabicPeriod"/>
            </a:pPr>
            <a:r>
              <a:rPr lang="en-US" sz="1400" dirty="0" smtClean="0"/>
              <a:t>Risk Management (RSKM)</a:t>
            </a:r>
          </a:p>
          <a:p>
            <a:pPr marL="342900" indent="-342900">
              <a:buFont typeface="+mj-lt"/>
              <a:buAutoNum type="arabicPeriod"/>
            </a:pPr>
            <a:r>
              <a:rPr lang="en-US" sz="1400" dirty="0" smtClean="0"/>
              <a:t>Technical Solution (TS)</a:t>
            </a:r>
          </a:p>
          <a:p>
            <a:pPr marL="342900" indent="-342900">
              <a:buFont typeface="+mj-lt"/>
              <a:buAutoNum type="arabicPeriod"/>
            </a:pPr>
            <a:r>
              <a:rPr lang="en-US" sz="1400" dirty="0" smtClean="0"/>
              <a:t>Validation (VAL)</a:t>
            </a:r>
          </a:p>
          <a:p>
            <a:pPr marL="342900" indent="-342900">
              <a:buFont typeface="+mj-lt"/>
              <a:buAutoNum type="arabicPeriod"/>
            </a:pPr>
            <a:r>
              <a:rPr lang="en-US" sz="1400" dirty="0" smtClean="0"/>
              <a:t>Verification (VER)</a:t>
            </a:r>
            <a:endParaRPr lang="en-US" sz="1400" dirty="0"/>
          </a:p>
        </p:txBody>
      </p:sp>
      <p:pic>
        <p:nvPicPr>
          <p:cNvPr id="2051" name="Picture 3" descr="C:\Users\shawpon\Desktop\New folder (4)\cmmi-level-3-logo-4DCCE6E1E2-seeklogo.com.png"/>
          <p:cNvPicPr>
            <a:picLocks noChangeAspect="1" noChangeArrowheads="1"/>
          </p:cNvPicPr>
          <p:nvPr/>
        </p:nvPicPr>
        <p:blipFill>
          <a:blip r:embed="rId4"/>
          <a:srcRect/>
          <a:stretch>
            <a:fillRect/>
          </a:stretch>
        </p:blipFill>
        <p:spPr bwMode="auto">
          <a:xfrm>
            <a:off x="2676525" y="4962906"/>
            <a:ext cx="1781175" cy="1329944"/>
          </a:xfrm>
          <a:prstGeom prst="rect">
            <a:avLst/>
          </a:prstGeom>
          <a:noFill/>
        </p:spPr>
      </p:pic>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AU" sz="2400" b="1" spc="300" dirty="0" smtClean="0">
                <a:solidFill>
                  <a:schemeClr val="bg2"/>
                </a:solidFill>
                <a:latin typeface="+mj-lt"/>
              </a:rPr>
              <a:t>Project Proposal</a:t>
            </a: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4</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7" name="Rectangle 6"/>
          <p:cNvSpPr/>
          <p:nvPr/>
        </p:nvSpPr>
        <p:spPr>
          <a:xfrm>
            <a:off x="3022161" y="472559"/>
            <a:ext cx="2410083" cy="400110"/>
          </a:xfrm>
          <a:prstGeom prst="rect">
            <a:avLst/>
          </a:prstGeom>
        </p:spPr>
        <p:txBody>
          <a:bodyPr wrap="none">
            <a:spAutoFit/>
          </a:bodyPr>
          <a:lstStyle/>
          <a:p>
            <a:r>
              <a:rPr lang="en-US" sz="2000" dirty="0" smtClean="0">
                <a:solidFill>
                  <a:schemeClr val="bg2"/>
                </a:solidFill>
              </a:rPr>
              <a:t>Technical </a:t>
            </a:r>
            <a:r>
              <a:rPr lang="en-US" sz="2000" dirty="0" smtClean="0">
                <a:solidFill>
                  <a:schemeClr val="bg2"/>
                </a:solidFill>
              </a:rPr>
              <a:t>Proposal </a:t>
            </a:r>
            <a:endParaRPr lang="en-US" sz="2000" dirty="0">
              <a:solidFill>
                <a:schemeClr val="bg2"/>
              </a:solidFill>
            </a:endParaRPr>
          </a:p>
        </p:txBody>
      </p:sp>
      <p:sp>
        <p:nvSpPr>
          <p:cNvPr id="10" name="Rectangle 9"/>
          <p:cNvSpPr/>
          <p:nvPr/>
        </p:nvSpPr>
        <p:spPr>
          <a:xfrm>
            <a:off x="571158" y="1053584"/>
            <a:ext cx="4191341" cy="5601533"/>
          </a:xfrm>
          <a:prstGeom prst="rect">
            <a:avLst/>
          </a:prstGeom>
        </p:spPr>
        <p:txBody>
          <a:bodyPr wrap="square">
            <a:spAutoFit/>
          </a:bodyPr>
          <a:lstStyle/>
          <a:p>
            <a:pPr>
              <a:buFont typeface="Wingdings" pitchFamily="2" charset="2"/>
              <a:buChar char="Ø"/>
            </a:pPr>
            <a:r>
              <a:rPr lang="en-US" dirty="0" smtClean="0"/>
              <a:t>COMPANY </a:t>
            </a:r>
            <a:r>
              <a:rPr lang="en-US" dirty="0" smtClean="0"/>
              <a:t>PROFILE</a:t>
            </a:r>
          </a:p>
          <a:p>
            <a:pPr lvl="1">
              <a:buFont typeface="Wingdings" pitchFamily="2" charset="2"/>
              <a:buChar char="v"/>
            </a:pPr>
            <a:r>
              <a:rPr lang="en-US" sz="1600" dirty="0" smtClean="0"/>
              <a:t>Quick </a:t>
            </a:r>
            <a:r>
              <a:rPr lang="en-US" sz="1600" dirty="0" smtClean="0"/>
              <a:t>Facts on Company</a:t>
            </a:r>
          </a:p>
          <a:p>
            <a:pPr lvl="1">
              <a:buFont typeface="Wingdings" pitchFamily="2" charset="2"/>
              <a:buChar char="v"/>
            </a:pPr>
            <a:r>
              <a:rPr lang="en-US" sz="1600" dirty="0" smtClean="0"/>
              <a:t>Core Service Areas</a:t>
            </a:r>
          </a:p>
          <a:p>
            <a:pPr lvl="1">
              <a:buFont typeface="Wingdings" pitchFamily="2" charset="2"/>
              <a:buChar char="v"/>
            </a:pPr>
            <a:r>
              <a:rPr lang="en-US" sz="1600" dirty="0" smtClean="0"/>
              <a:t>Industry Verticals</a:t>
            </a:r>
          </a:p>
          <a:p>
            <a:pPr lvl="1">
              <a:buFont typeface="Wingdings" pitchFamily="2" charset="2"/>
              <a:buChar char="v"/>
            </a:pPr>
            <a:r>
              <a:rPr lang="en-US" sz="1600" dirty="0" smtClean="0"/>
              <a:t>Solutions </a:t>
            </a:r>
            <a:r>
              <a:rPr lang="en-US" sz="1600" dirty="0" smtClean="0"/>
              <a:t>Area</a:t>
            </a:r>
          </a:p>
          <a:p>
            <a:pPr lvl="1"/>
            <a:endParaRPr lang="en-US" sz="1600" dirty="0" smtClean="0"/>
          </a:p>
          <a:p>
            <a:pPr>
              <a:buFont typeface="Wingdings" pitchFamily="2" charset="2"/>
              <a:buChar char="Ø"/>
            </a:pPr>
            <a:r>
              <a:rPr lang="en-US" dirty="0" smtClean="0"/>
              <a:t>CAPABILITY</a:t>
            </a:r>
            <a:r>
              <a:rPr lang="en-US" sz="1600" dirty="0" smtClean="0"/>
              <a:t> </a:t>
            </a:r>
            <a:r>
              <a:rPr lang="en-US" sz="1600" dirty="0" smtClean="0"/>
              <a:t>AND FACILITIES</a:t>
            </a:r>
          </a:p>
          <a:p>
            <a:pPr lvl="1">
              <a:buFont typeface="Wingdings" pitchFamily="2" charset="2"/>
              <a:buChar char="v"/>
            </a:pPr>
            <a:r>
              <a:rPr lang="en-US" sz="1600" dirty="0" smtClean="0"/>
              <a:t>Office Space Inventory	</a:t>
            </a:r>
          </a:p>
          <a:p>
            <a:pPr lvl="1">
              <a:buFont typeface="Wingdings" pitchFamily="2" charset="2"/>
              <a:buChar char="v"/>
            </a:pPr>
            <a:r>
              <a:rPr lang="en-US" sz="1600" dirty="0" smtClean="0"/>
              <a:t>Infrastructure and Facilities</a:t>
            </a:r>
          </a:p>
          <a:p>
            <a:pPr lvl="1">
              <a:buFont typeface="Wingdings" pitchFamily="2" charset="2"/>
              <a:buChar char="v"/>
            </a:pPr>
            <a:r>
              <a:rPr lang="en-US" sz="1600" dirty="0" smtClean="0"/>
              <a:t>Membership Certificate	</a:t>
            </a:r>
          </a:p>
          <a:p>
            <a:pPr lvl="1">
              <a:buFont typeface="Wingdings" pitchFamily="2" charset="2"/>
              <a:buChar char="v"/>
            </a:pPr>
            <a:r>
              <a:rPr lang="en-US" sz="1600" dirty="0" smtClean="0"/>
              <a:t>ISO Certificate	</a:t>
            </a:r>
          </a:p>
          <a:p>
            <a:pPr lvl="1">
              <a:buFont typeface="Wingdings" pitchFamily="2" charset="2"/>
              <a:buChar char="v"/>
            </a:pPr>
            <a:r>
              <a:rPr lang="en-US" sz="1600" dirty="0" smtClean="0"/>
              <a:t>CMMI level -3	</a:t>
            </a:r>
          </a:p>
          <a:p>
            <a:pPr lvl="1">
              <a:buFont typeface="Wingdings" pitchFamily="2" charset="2"/>
              <a:buChar char="v"/>
            </a:pPr>
            <a:r>
              <a:rPr lang="en-US" sz="1600" dirty="0" smtClean="0"/>
              <a:t>Skill </a:t>
            </a:r>
            <a:r>
              <a:rPr lang="en-US" sz="1600" dirty="0" smtClean="0"/>
              <a:t>Matrix</a:t>
            </a:r>
          </a:p>
          <a:p>
            <a:pPr lvl="1">
              <a:buFont typeface="Wingdings" pitchFamily="2" charset="2"/>
              <a:buChar char="v"/>
            </a:pPr>
            <a:endParaRPr lang="en-US" sz="1600" dirty="0" smtClean="0"/>
          </a:p>
          <a:p>
            <a:pPr>
              <a:buFont typeface="Wingdings" pitchFamily="2" charset="2"/>
              <a:buChar char="Ø"/>
            </a:pPr>
            <a:r>
              <a:rPr lang="en-US" dirty="0" smtClean="0"/>
              <a:t>PROJECT</a:t>
            </a:r>
            <a:r>
              <a:rPr lang="en-US" sz="1600" dirty="0" smtClean="0"/>
              <a:t> EXPERIENCE</a:t>
            </a:r>
          </a:p>
          <a:p>
            <a:pPr lvl="1">
              <a:buFont typeface="Wingdings" pitchFamily="2" charset="2"/>
              <a:buChar char="v"/>
            </a:pPr>
            <a:endParaRPr lang="en-US" sz="1600" dirty="0" smtClean="0"/>
          </a:p>
          <a:p>
            <a:pPr lvl="1">
              <a:buFont typeface="Wingdings" pitchFamily="2" charset="2"/>
              <a:buChar char="v"/>
            </a:pPr>
            <a:r>
              <a:rPr lang="en-US" sz="1600" dirty="0" smtClean="0"/>
              <a:t>Similar Project Experience</a:t>
            </a:r>
            <a:endParaRPr lang="en-US" sz="1600" dirty="0" smtClean="0"/>
          </a:p>
          <a:p>
            <a:pPr lvl="1">
              <a:buFont typeface="Wingdings" pitchFamily="2" charset="2"/>
              <a:buChar char="v"/>
            </a:pPr>
            <a:r>
              <a:rPr lang="en-US" sz="1600" dirty="0" smtClean="0"/>
              <a:t>Featured Customers</a:t>
            </a:r>
          </a:p>
          <a:p>
            <a:pPr lvl="1">
              <a:buFont typeface="Wingdings" pitchFamily="2" charset="2"/>
              <a:buChar char="v"/>
            </a:pPr>
            <a:r>
              <a:rPr lang="en-US" sz="1600" dirty="0" smtClean="0"/>
              <a:t>Experience of development in Government</a:t>
            </a:r>
          </a:p>
          <a:p>
            <a:pPr lvl="1">
              <a:buFont typeface="Wingdings" pitchFamily="2" charset="2"/>
              <a:buChar char="v"/>
            </a:pPr>
            <a:r>
              <a:rPr lang="en-US" sz="1600" dirty="0" smtClean="0"/>
              <a:t>Experience of development in non-government/National/ Multinational</a:t>
            </a:r>
            <a:endParaRPr lang="en-US" sz="1600" dirty="0" smtClean="0"/>
          </a:p>
        </p:txBody>
      </p:sp>
      <p:sp>
        <p:nvSpPr>
          <p:cNvPr id="11" name="Rectangle 10"/>
          <p:cNvSpPr/>
          <p:nvPr/>
        </p:nvSpPr>
        <p:spPr>
          <a:xfrm>
            <a:off x="4038601" y="1010245"/>
            <a:ext cx="4886324" cy="6247864"/>
          </a:xfrm>
          <a:prstGeom prst="rect">
            <a:avLst/>
          </a:prstGeom>
        </p:spPr>
        <p:txBody>
          <a:bodyPr wrap="square">
            <a:spAutoFit/>
          </a:bodyPr>
          <a:lstStyle/>
          <a:p>
            <a:pPr>
              <a:buFont typeface="Wingdings" pitchFamily="2" charset="2"/>
              <a:buChar char="Ø"/>
            </a:pPr>
            <a:r>
              <a:rPr lang="en-US" sz="1600" dirty="0" smtClean="0"/>
              <a:t>PROPOSED </a:t>
            </a:r>
            <a:r>
              <a:rPr lang="en-US" sz="1600" dirty="0" smtClean="0"/>
              <a:t>SOLUTION</a:t>
            </a:r>
          </a:p>
          <a:p>
            <a:pPr lvl="1">
              <a:buFont typeface="Wingdings" pitchFamily="2" charset="2"/>
              <a:buChar char="v"/>
            </a:pPr>
            <a:r>
              <a:rPr lang="en-US" sz="1200" dirty="0" smtClean="0"/>
              <a:t>Project background</a:t>
            </a:r>
          </a:p>
          <a:p>
            <a:pPr lvl="1">
              <a:buFont typeface="Wingdings" pitchFamily="2" charset="2"/>
              <a:buChar char="v"/>
            </a:pPr>
            <a:r>
              <a:rPr lang="en-US" sz="1200" dirty="0" smtClean="0"/>
              <a:t>Project Understanding and Specific Objective of the Assignment</a:t>
            </a:r>
          </a:p>
          <a:p>
            <a:pPr lvl="1">
              <a:buFont typeface="Wingdings" pitchFamily="2" charset="2"/>
              <a:buChar char="v"/>
            </a:pPr>
            <a:r>
              <a:rPr lang="en-US" sz="1200" dirty="0" smtClean="0"/>
              <a:t>Scope of Work</a:t>
            </a:r>
          </a:p>
          <a:p>
            <a:pPr lvl="1">
              <a:buFont typeface="Wingdings" pitchFamily="2" charset="2"/>
              <a:buChar char="v"/>
            </a:pPr>
            <a:r>
              <a:rPr lang="en-US" sz="1200" dirty="0" smtClean="0"/>
              <a:t>Project Scope and Boundaries</a:t>
            </a:r>
          </a:p>
          <a:p>
            <a:pPr lvl="1">
              <a:buFont typeface="Wingdings" pitchFamily="2" charset="2"/>
              <a:buChar char="v"/>
            </a:pPr>
            <a:r>
              <a:rPr lang="en-US" sz="1200" dirty="0" smtClean="0"/>
              <a:t>Proposed solutions architecture</a:t>
            </a:r>
          </a:p>
          <a:p>
            <a:pPr lvl="1">
              <a:buFont typeface="Wingdings" pitchFamily="2" charset="2"/>
              <a:buChar char="v"/>
            </a:pPr>
            <a:r>
              <a:rPr lang="en-US" sz="1200" dirty="0" smtClean="0"/>
              <a:t>Activities and benefits of each layer</a:t>
            </a:r>
          </a:p>
          <a:p>
            <a:pPr lvl="1">
              <a:buFont typeface="Wingdings" pitchFamily="2" charset="2"/>
              <a:buChar char="v"/>
            </a:pPr>
            <a:r>
              <a:rPr lang="en-US" sz="1200" dirty="0" smtClean="0"/>
              <a:t>Presentation Layer</a:t>
            </a:r>
          </a:p>
          <a:p>
            <a:pPr lvl="1">
              <a:buFont typeface="Wingdings" pitchFamily="2" charset="2"/>
              <a:buChar char="v"/>
            </a:pPr>
            <a:r>
              <a:rPr lang="en-US" sz="1200" dirty="0" smtClean="0"/>
              <a:t>Logic Layer</a:t>
            </a:r>
          </a:p>
          <a:p>
            <a:pPr lvl="1">
              <a:buFont typeface="Wingdings" pitchFamily="2" charset="2"/>
              <a:buChar char="v"/>
            </a:pPr>
            <a:r>
              <a:rPr lang="en-US" sz="1200" dirty="0" smtClean="0"/>
              <a:t>Data Layer	</a:t>
            </a:r>
          </a:p>
          <a:p>
            <a:pPr lvl="1">
              <a:buFont typeface="Wingdings" pitchFamily="2" charset="2"/>
              <a:buChar char="v"/>
            </a:pPr>
            <a:r>
              <a:rPr lang="en-US" sz="1200" dirty="0" smtClean="0"/>
              <a:t>Action Flow Diagram	</a:t>
            </a:r>
          </a:p>
          <a:p>
            <a:pPr lvl="1">
              <a:buFont typeface="Wingdings" pitchFamily="2" charset="2"/>
              <a:buChar char="v"/>
            </a:pPr>
            <a:r>
              <a:rPr lang="en-US" sz="1200" dirty="0" smtClean="0"/>
              <a:t>Data Exchange / Export	</a:t>
            </a:r>
          </a:p>
          <a:p>
            <a:pPr lvl="1">
              <a:buFont typeface="Wingdings" pitchFamily="2" charset="2"/>
              <a:buChar char="v"/>
            </a:pPr>
            <a:r>
              <a:rPr lang="en-US" sz="1200" dirty="0" smtClean="0"/>
              <a:t>Data Validation Plan	</a:t>
            </a:r>
          </a:p>
          <a:p>
            <a:pPr lvl="1">
              <a:buFont typeface="Wingdings" pitchFamily="2" charset="2"/>
              <a:buChar char="v"/>
            </a:pPr>
            <a:r>
              <a:rPr lang="en-US" sz="1200" dirty="0" smtClean="0"/>
              <a:t>Key Features for Different Modules	</a:t>
            </a:r>
          </a:p>
          <a:p>
            <a:pPr lvl="1">
              <a:buFont typeface="Wingdings" pitchFamily="2" charset="2"/>
              <a:buChar char="v"/>
            </a:pPr>
            <a:r>
              <a:rPr lang="en-US" sz="1200" dirty="0" smtClean="0"/>
              <a:t>Project Planning, Monitoring and Reporting	</a:t>
            </a:r>
          </a:p>
          <a:p>
            <a:pPr lvl="1">
              <a:buFont typeface="Wingdings" pitchFamily="2" charset="2"/>
              <a:buChar char="v"/>
            </a:pPr>
            <a:r>
              <a:rPr lang="en-US" sz="1200" dirty="0" smtClean="0"/>
              <a:t>Human Resources Management and Development Module</a:t>
            </a:r>
          </a:p>
          <a:p>
            <a:pPr lvl="1">
              <a:buFont typeface="Wingdings" pitchFamily="2" charset="2"/>
              <a:buChar char="v"/>
            </a:pPr>
            <a:r>
              <a:rPr lang="en-US" sz="1200" dirty="0" smtClean="0"/>
              <a:t>Financial Development Module</a:t>
            </a:r>
          </a:p>
          <a:p>
            <a:pPr lvl="1">
              <a:buFont typeface="Wingdings" pitchFamily="2" charset="2"/>
              <a:buChar char="v"/>
            </a:pPr>
            <a:r>
              <a:rPr lang="en-US" sz="1200" dirty="0" smtClean="0"/>
              <a:t>Asset Management Development Module	</a:t>
            </a:r>
          </a:p>
          <a:p>
            <a:pPr lvl="1">
              <a:buFont typeface="Wingdings" pitchFamily="2" charset="2"/>
              <a:buChar char="v"/>
            </a:pPr>
            <a:r>
              <a:rPr lang="en-US" sz="1200" dirty="0" smtClean="0"/>
              <a:t>Generic Features</a:t>
            </a:r>
          </a:p>
          <a:p>
            <a:pPr lvl="1">
              <a:buFont typeface="Wingdings" pitchFamily="2" charset="2"/>
              <a:buChar char="v"/>
            </a:pPr>
            <a:r>
              <a:rPr lang="en-US" sz="1200" dirty="0" smtClean="0"/>
              <a:t>Non-Functional Requirement List</a:t>
            </a:r>
          </a:p>
          <a:p>
            <a:pPr lvl="1">
              <a:buFont typeface="Wingdings" pitchFamily="2" charset="2"/>
              <a:buChar char="v"/>
            </a:pPr>
            <a:r>
              <a:rPr lang="en-US" sz="1200" dirty="0" smtClean="0"/>
              <a:t>Usability Requirements	</a:t>
            </a:r>
          </a:p>
          <a:p>
            <a:pPr lvl="1">
              <a:buFont typeface="Wingdings" pitchFamily="2" charset="2"/>
              <a:buChar char="v"/>
            </a:pPr>
            <a:r>
              <a:rPr lang="en-US" sz="1200" dirty="0" smtClean="0"/>
              <a:t>Reliability Requirements	</a:t>
            </a:r>
          </a:p>
          <a:p>
            <a:pPr lvl="1">
              <a:buFont typeface="Wingdings" pitchFamily="2" charset="2"/>
              <a:buChar char="v"/>
            </a:pPr>
            <a:r>
              <a:rPr lang="en-US" sz="1200" dirty="0" smtClean="0"/>
              <a:t>Performance Requirements	</a:t>
            </a:r>
          </a:p>
          <a:p>
            <a:pPr lvl="1">
              <a:buFont typeface="Wingdings" pitchFamily="2" charset="2"/>
              <a:buChar char="v"/>
            </a:pPr>
            <a:r>
              <a:rPr lang="en-US" sz="1200" dirty="0" smtClean="0"/>
              <a:t>Development Language and Technology	</a:t>
            </a:r>
          </a:p>
          <a:p>
            <a:pPr lvl="1">
              <a:buFont typeface="Wingdings" pitchFamily="2" charset="2"/>
              <a:buChar char="v"/>
            </a:pPr>
            <a:r>
              <a:rPr lang="en-US" sz="1200" dirty="0" smtClean="0"/>
              <a:t>Design Problems &amp; challenges	</a:t>
            </a:r>
          </a:p>
          <a:p>
            <a:pPr lvl="1">
              <a:buFont typeface="Wingdings" pitchFamily="2" charset="2"/>
              <a:buChar char="v"/>
            </a:pPr>
            <a:r>
              <a:rPr lang="en-US" sz="1200" dirty="0" smtClean="0"/>
              <a:t>Users, Security features &amp; Access control	</a:t>
            </a:r>
          </a:p>
          <a:p>
            <a:pPr lvl="1">
              <a:buFont typeface="Wingdings" pitchFamily="2" charset="2"/>
              <a:buChar char="v"/>
            </a:pPr>
            <a:r>
              <a:rPr lang="en-US" sz="1200" dirty="0" smtClean="0"/>
              <a:t>Deliverables	</a:t>
            </a:r>
          </a:p>
          <a:p>
            <a:pPr lvl="1">
              <a:buFont typeface="Wingdings" pitchFamily="2" charset="2"/>
              <a:buChar char="v"/>
            </a:pPr>
            <a:r>
              <a:rPr lang="en-US" sz="1200" dirty="0" smtClean="0"/>
              <a:t>Post Implementation </a:t>
            </a:r>
            <a:r>
              <a:rPr lang="en-US" sz="1200" dirty="0" smtClean="0"/>
              <a:t>Support</a:t>
            </a:r>
          </a:p>
          <a:p>
            <a:pPr lvl="1">
              <a:buFont typeface="Wingdings" pitchFamily="2" charset="2"/>
              <a:buChar char="v"/>
            </a:pPr>
            <a:r>
              <a:rPr lang="en-US" sz="1200" dirty="0" smtClean="0"/>
              <a:t>Team Composition</a:t>
            </a:r>
          </a:p>
          <a:p>
            <a:pPr lvl="1">
              <a:buFont typeface="Wingdings" pitchFamily="2" charset="2"/>
              <a:buChar char="v"/>
            </a:pPr>
            <a:r>
              <a:rPr lang="en-US" sz="1200" dirty="0" smtClean="0"/>
              <a:t>Team Member’s Responsibilities</a:t>
            </a:r>
          </a:p>
          <a:p>
            <a:pPr lvl="1"/>
            <a:endParaRPr lang="en-US" sz="1600" dirty="0" smtClean="0"/>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AU" sz="2400" b="1" spc="300" dirty="0" smtClean="0">
                <a:solidFill>
                  <a:schemeClr val="bg2"/>
                </a:solidFill>
                <a:latin typeface="+mj-lt"/>
              </a:rPr>
              <a:t>Project Proposal</a:t>
            </a: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5</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7" name="Rectangle 6"/>
          <p:cNvSpPr/>
          <p:nvPr/>
        </p:nvSpPr>
        <p:spPr>
          <a:xfrm>
            <a:off x="3022161" y="472559"/>
            <a:ext cx="2410083" cy="400110"/>
          </a:xfrm>
          <a:prstGeom prst="rect">
            <a:avLst/>
          </a:prstGeom>
        </p:spPr>
        <p:txBody>
          <a:bodyPr wrap="none">
            <a:spAutoFit/>
          </a:bodyPr>
          <a:lstStyle/>
          <a:p>
            <a:r>
              <a:rPr lang="en-US" sz="2000" dirty="0" smtClean="0">
                <a:solidFill>
                  <a:schemeClr val="bg2"/>
                </a:solidFill>
              </a:rPr>
              <a:t>Technical </a:t>
            </a:r>
            <a:r>
              <a:rPr lang="en-US" sz="2000" dirty="0" smtClean="0">
                <a:solidFill>
                  <a:schemeClr val="bg2"/>
                </a:solidFill>
              </a:rPr>
              <a:t>Proposal </a:t>
            </a:r>
            <a:endParaRPr lang="en-US" sz="2000" dirty="0">
              <a:solidFill>
                <a:schemeClr val="bg2"/>
              </a:solidFill>
            </a:endParaRPr>
          </a:p>
        </p:txBody>
      </p:sp>
      <p:sp>
        <p:nvSpPr>
          <p:cNvPr id="10" name="Rectangle 9"/>
          <p:cNvSpPr/>
          <p:nvPr/>
        </p:nvSpPr>
        <p:spPr>
          <a:xfrm>
            <a:off x="152400" y="1053584"/>
            <a:ext cx="4219575" cy="6894195"/>
          </a:xfrm>
          <a:prstGeom prst="rect">
            <a:avLst/>
          </a:prstGeom>
        </p:spPr>
        <p:txBody>
          <a:bodyPr wrap="square">
            <a:spAutoFit/>
          </a:bodyPr>
          <a:lstStyle/>
          <a:p>
            <a:pPr>
              <a:buFont typeface="Wingdings" pitchFamily="2" charset="2"/>
              <a:buChar char="Ø"/>
            </a:pPr>
            <a:r>
              <a:rPr lang="en-US" sz="1600" dirty="0" smtClean="0"/>
              <a:t>Development </a:t>
            </a:r>
            <a:r>
              <a:rPr lang="en-US" sz="1600" dirty="0" smtClean="0"/>
              <a:t>Methodology	</a:t>
            </a:r>
          </a:p>
          <a:p>
            <a:pPr lvl="1">
              <a:buFont typeface="Wingdings" pitchFamily="2" charset="2"/>
              <a:buChar char="v"/>
            </a:pPr>
            <a:r>
              <a:rPr lang="en-US" sz="1400" dirty="0" smtClean="0"/>
              <a:t>Proposed Methodology	</a:t>
            </a:r>
          </a:p>
          <a:p>
            <a:pPr lvl="1">
              <a:buFont typeface="Wingdings" pitchFamily="2" charset="2"/>
              <a:buChar char="v"/>
            </a:pPr>
            <a:r>
              <a:rPr lang="en-US" sz="1400" dirty="0" smtClean="0"/>
              <a:t>Agile Development Model as a Proposed Methodology</a:t>
            </a:r>
          </a:p>
          <a:p>
            <a:pPr lvl="1">
              <a:buFont typeface="Wingdings" pitchFamily="2" charset="2"/>
              <a:buChar char="v"/>
            </a:pPr>
            <a:r>
              <a:rPr lang="en-US" sz="1400" dirty="0" smtClean="0"/>
              <a:t>Agile Software Delivery Process	</a:t>
            </a:r>
          </a:p>
          <a:p>
            <a:pPr lvl="1">
              <a:buFont typeface="Wingdings" pitchFamily="2" charset="2"/>
              <a:buChar char="v"/>
            </a:pPr>
            <a:r>
              <a:rPr lang="en-US" sz="1400" dirty="0" smtClean="0"/>
              <a:t>Scrum as a proposed Agile Development Model</a:t>
            </a:r>
          </a:p>
          <a:p>
            <a:endParaRPr lang="en-US" sz="1600" dirty="0" smtClean="0"/>
          </a:p>
          <a:p>
            <a:pPr>
              <a:buFont typeface="Wingdings" pitchFamily="2" charset="2"/>
              <a:buChar char="Ø"/>
            </a:pPr>
            <a:r>
              <a:rPr lang="en-US" sz="1600" dirty="0" smtClean="0"/>
              <a:t>Phases </a:t>
            </a:r>
            <a:r>
              <a:rPr lang="en-US" sz="1600" dirty="0" smtClean="0"/>
              <a:t>of Project	</a:t>
            </a:r>
          </a:p>
          <a:p>
            <a:pPr lvl="1">
              <a:buFont typeface="Wingdings" pitchFamily="2" charset="2"/>
              <a:buChar char="v"/>
            </a:pPr>
            <a:r>
              <a:rPr lang="en-US" sz="1400" dirty="0" smtClean="0"/>
              <a:t>Envisioning Phase	</a:t>
            </a:r>
          </a:p>
          <a:p>
            <a:pPr lvl="1">
              <a:buFont typeface="Wingdings" pitchFamily="2" charset="2"/>
              <a:buChar char="v"/>
            </a:pPr>
            <a:r>
              <a:rPr lang="en-US" sz="1400" dirty="0" smtClean="0"/>
              <a:t>Planning &amp; Design Phase	</a:t>
            </a:r>
          </a:p>
          <a:p>
            <a:pPr lvl="1">
              <a:buFont typeface="Wingdings" pitchFamily="2" charset="2"/>
              <a:buChar char="v"/>
            </a:pPr>
            <a:r>
              <a:rPr lang="en-US" sz="1400" dirty="0" smtClean="0"/>
              <a:t>Development Phase	</a:t>
            </a:r>
          </a:p>
          <a:p>
            <a:pPr lvl="1">
              <a:buFont typeface="Wingdings" pitchFamily="2" charset="2"/>
              <a:buChar char="v"/>
            </a:pPr>
            <a:r>
              <a:rPr lang="en-US" sz="1400" dirty="0" smtClean="0"/>
              <a:t>Stabilization Phase	</a:t>
            </a:r>
          </a:p>
          <a:p>
            <a:pPr lvl="1">
              <a:buFont typeface="Wingdings" pitchFamily="2" charset="2"/>
              <a:buChar char="v"/>
            </a:pPr>
            <a:r>
              <a:rPr lang="en-US" sz="1400" dirty="0" smtClean="0"/>
              <a:t>Deployment Phase	</a:t>
            </a:r>
          </a:p>
          <a:p>
            <a:pPr lvl="1">
              <a:buFont typeface="Wingdings" pitchFamily="2" charset="2"/>
              <a:buChar char="v"/>
            </a:pPr>
            <a:r>
              <a:rPr lang="en-US" sz="1400" dirty="0" smtClean="0"/>
              <a:t>Training Phase</a:t>
            </a:r>
            <a:r>
              <a:rPr lang="en-US" sz="1600" dirty="0" smtClean="0"/>
              <a:t>	</a:t>
            </a:r>
          </a:p>
          <a:p>
            <a:pPr>
              <a:buFont typeface="Wingdings" pitchFamily="2" charset="2"/>
              <a:buChar char="Ø"/>
            </a:pPr>
            <a:endParaRPr lang="en-US" sz="1600" dirty="0" smtClean="0"/>
          </a:p>
          <a:p>
            <a:pPr>
              <a:buFont typeface="Wingdings" pitchFamily="2" charset="2"/>
              <a:buChar char="Ø"/>
            </a:pPr>
            <a:r>
              <a:rPr lang="en-US" sz="1600" dirty="0" smtClean="0"/>
              <a:t>Development Timeline and work break down structure</a:t>
            </a:r>
          </a:p>
          <a:p>
            <a:pPr lvl="1">
              <a:buFont typeface="Wingdings" pitchFamily="2" charset="2"/>
              <a:buChar char="v"/>
            </a:pPr>
            <a:r>
              <a:rPr lang="en-US" sz="1400" dirty="0" smtClean="0"/>
              <a:t>Development Phases with working days</a:t>
            </a:r>
          </a:p>
          <a:p>
            <a:pPr lvl="1">
              <a:buFont typeface="Wingdings" pitchFamily="2" charset="2"/>
              <a:buChar char="v"/>
            </a:pPr>
            <a:r>
              <a:rPr lang="en-US" sz="1400" dirty="0" smtClean="0"/>
              <a:t>Analysis Phase	</a:t>
            </a:r>
          </a:p>
          <a:p>
            <a:pPr lvl="1">
              <a:buFont typeface="Wingdings" pitchFamily="2" charset="2"/>
              <a:buChar char="v"/>
            </a:pPr>
            <a:r>
              <a:rPr lang="en-US" sz="1400" dirty="0" smtClean="0"/>
              <a:t>Front end design features	</a:t>
            </a:r>
          </a:p>
          <a:p>
            <a:pPr lvl="1">
              <a:buFont typeface="Wingdings" pitchFamily="2" charset="2"/>
              <a:buChar char="v"/>
            </a:pPr>
            <a:r>
              <a:rPr lang="en-US" sz="1400" dirty="0" smtClean="0"/>
              <a:t>User access/authorization	</a:t>
            </a:r>
          </a:p>
          <a:p>
            <a:pPr lvl="1">
              <a:buFont typeface="Wingdings" pitchFamily="2" charset="2"/>
              <a:buChar char="v"/>
            </a:pPr>
            <a:r>
              <a:rPr lang="en-US" sz="1400" dirty="0" smtClean="0"/>
              <a:t>Entry form development and Database design Indicator wise</a:t>
            </a:r>
          </a:p>
          <a:p>
            <a:pPr lvl="1">
              <a:buFont typeface="Wingdings" pitchFamily="2" charset="2"/>
              <a:buChar char="v"/>
            </a:pPr>
            <a:r>
              <a:rPr lang="en-US" sz="1400" dirty="0" smtClean="0"/>
              <a:t>Project Planning, Monitoring and Reporting</a:t>
            </a:r>
          </a:p>
          <a:p>
            <a:pPr lvl="1">
              <a:buFont typeface="Wingdings" pitchFamily="2" charset="2"/>
              <a:buChar char="v"/>
            </a:pPr>
            <a:endParaRPr lang="en-US" sz="1400" dirty="0" smtClean="0"/>
          </a:p>
          <a:p>
            <a:pPr>
              <a:buFont typeface="Wingdings" pitchFamily="2" charset="2"/>
              <a:buChar char="Ø"/>
            </a:pPr>
            <a:endParaRPr lang="en-US" sz="1600" dirty="0" smtClean="0"/>
          </a:p>
          <a:p>
            <a:pPr>
              <a:buFont typeface="Wingdings" pitchFamily="2" charset="2"/>
              <a:buChar char="Ø"/>
            </a:pPr>
            <a:endParaRPr lang="en-US" sz="1600" dirty="0" smtClean="0"/>
          </a:p>
          <a:p>
            <a:pPr>
              <a:buFont typeface="Wingdings" pitchFamily="2" charset="2"/>
              <a:buChar char="Ø"/>
            </a:pPr>
            <a:endParaRPr lang="en-US" sz="1600" dirty="0" smtClean="0"/>
          </a:p>
          <a:p>
            <a:pPr>
              <a:buFont typeface="Wingdings" pitchFamily="2" charset="2"/>
              <a:buChar char="Ø"/>
            </a:pPr>
            <a:endParaRPr lang="en-US" sz="1600" dirty="0" smtClean="0"/>
          </a:p>
        </p:txBody>
      </p:sp>
      <p:sp>
        <p:nvSpPr>
          <p:cNvPr id="11" name="Rectangle 10"/>
          <p:cNvSpPr/>
          <p:nvPr/>
        </p:nvSpPr>
        <p:spPr>
          <a:xfrm>
            <a:off x="4410074" y="1010245"/>
            <a:ext cx="4733925" cy="5847755"/>
          </a:xfrm>
          <a:prstGeom prst="rect">
            <a:avLst/>
          </a:prstGeom>
        </p:spPr>
        <p:txBody>
          <a:bodyPr wrap="square">
            <a:spAutoFit/>
          </a:bodyPr>
          <a:lstStyle/>
          <a:p>
            <a:pPr lvl="1">
              <a:buFont typeface="Wingdings" pitchFamily="2" charset="2"/>
              <a:buChar char="v"/>
            </a:pPr>
            <a:r>
              <a:rPr lang="en-US" sz="1400" dirty="0" smtClean="0"/>
              <a:t>Human Resources Management and Development Module</a:t>
            </a:r>
          </a:p>
          <a:p>
            <a:pPr lvl="1">
              <a:buFont typeface="Wingdings" pitchFamily="2" charset="2"/>
              <a:buChar char="v"/>
            </a:pPr>
            <a:r>
              <a:rPr lang="en-US" sz="1400" dirty="0" smtClean="0"/>
              <a:t>Finance Module Development</a:t>
            </a:r>
          </a:p>
          <a:p>
            <a:pPr lvl="1">
              <a:buFont typeface="Wingdings" pitchFamily="2" charset="2"/>
              <a:buChar char="v"/>
            </a:pPr>
            <a:r>
              <a:rPr lang="en-US" sz="1400" dirty="0" smtClean="0"/>
              <a:t>Asset Management Module Development</a:t>
            </a:r>
          </a:p>
          <a:p>
            <a:pPr lvl="1">
              <a:buFont typeface="Wingdings" pitchFamily="2" charset="2"/>
              <a:buChar char="v"/>
            </a:pPr>
            <a:r>
              <a:rPr lang="en-US" sz="1400" dirty="0" smtClean="0"/>
              <a:t>Generic Features Module Development</a:t>
            </a:r>
          </a:p>
          <a:p>
            <a:pPr lvl="1">
              <a:buFont typeface="Wingdings" pitchFamily="2" charset="2"/>
              <a:buChar char="v"/>
            </a:pPr>
            <a:r>
              <a:rPr lang="en-US" sz="1400" dirty="0" smtClean="0"/>
              <a:t>Dashboard &amp; Reporting</a:t>
            </a:r>
          </a:p>
          <a:p>
            <a:pPr lvl="1">
              <a:buFont typeface="Wingdings" pitchFamily="2" charset="2"/>
              <a:buChar char="v"/>
            </a:pPr>
            <a:r>
              <a:rPr lang="en-US" sz="1400" dirty="0" smtClean="0"/>
              <a:t>Training to the Users</a:t>
            </a:r>
          </a:p>
          <a:p>
            <a:pPr lvl="1">
              <a:buFont typeface="Wingdings" pitchFamily="2" charset="2"/>
              <a:buChar char="v"/>
            </a:pPr>
            <a:r>
              <a:rPr lang="en-US" sz="1400" dirty="0" smtClean="0"/>
              <a:t>Documentation preparation</a:t>
            </a:r>
          </a:p>
          <a:p>
            <a:pPr lvl="1">
              <a:buFont typeface="Wingdings" pitchFamily="2" charset="2"/>
              <a:buChar char="v"/>
            </a:pPr>
            <a:r>
              <a:rPr lang="en-US" sz="1400" dirty="0" smtClean="0"/>
              <a:t>Deployment the project</a:t>
            </a:r>
          </a:p>
          <a:p>
            <a:pPr lvl="1">
              <a:buFont typeface="Wingdings" pitchFamily="2" charset="2"/>
              <a:buChar char="v"/>
            </a:pPr>
            <a:r>
              <a:rPr lang="en-US" sz="1400" dirty="0" smtClean="0"/>
              <a:t>Testing the project</a:t>
            </a:r>
          </a:p>
          <a:p>
            <a:pPr lvl="1">
              <a:buFont typeface="Wingdings" pitchFamily="2" charset="2"/>
              <a:buChar char="v"/>
            </a:pPr>
            <a:r>
              <a:rPr lang="en-US" sz="1400" dirty="0" smtClean="0"/>
              <a:t>Maintenance for XX years</a:t>
            </a:r>
          </a:p>
          <a:p>
            <a:pPr lvl="1">
              <a:buFont typeface="Wingdings" pitchFamily="2" charset="2"/>
              <a:buChar char="v"/>
            </a:pPr>
            <a:r>
              <a:rPr lang="en-US" sz="1400" dirty="0" smtClean="0"/>
              <a:t>Project Gantt chart WBS (Work Breakdown Structure</a:t>
            </a:r>
            <a:r>
              <a:rPr lang="en-US" sz="1400" dirty="0" smtClean="0"/>
              <a:t>)</a:t>
            </a:r>
          </a:p>
          <a:p>
            <a:pPr lvl="1">
              <a:buFont typeface="Wingdings" pitchFamily="2" charset="2"/>
              <a:buChar char="v"/>
            </a:pPr>
            <a:endParaRPr lang="en-US" sz="1400" dirty="0" smtClean="0"/>
          </a:p>
          <a:p>
            <a:pPr>
              <a:buFont typeface="Wingdings" pitchFamily="2" charset="2"/>
              <a:buChar char="Ø"/>
            </a:pPr>
            <a:r>
              <a:rPr lang="en-US" sz="1600" dirty="0" smtClean="0"/>
              <a:t>PROJECT MANAGEMENT PLAN</a:t>
            </a:r>
          </a:p>
          <a:p>
            <a:pPr lvl="1">
              <a:buFont typeface="Wingdings" pitchFamily="2" charset="2"/>
              <a:buChar char="v"/>
            </a:pPr>
            <a:r>
              <a:rPr lang="en-US" sz="1400" dirty="0" smtClean="0"/>
              <a:t>How we work</a:t>
            </a:r>
          </a:p>
          <a:p>
            <a:pPr lvl="1">
              <a:buFont typeface="Wingdings" pitchFamily="2" charset="2"/>
              <a:buChar char="v"/>
            </a:pPr>
            <a:r>
              <a:rPr lang="en-US" sz="1400" dirty="0" smtClean="0"/>
              <a:t>Project Management</a:t>
            </a:r>
          </a:p>
          <a:p>
            <a:pPr lvl="1">
              <a:buFont typeface="Wingdings" pitchFamily="2" charset="2"/>
              <a:buChar char="v"/>
            </a:pPr>
            <a:r>
              <a:rPr lang="en-US" sz="1400" dirty="0" smtClean="0"/>
              <a:t>Tools Used in Project Management</a:t>
            </a:r>
          </a:p>
          <a:p>
            <a:pPr lvl="1">
              <a:buFont typeface="Wingdings" pitchFamily="2" charset="2"/>
              <a:buChar char="v"/>
            </a:pPr>
            <a:r>
              <a:rPr lang="en-US" sz="1400" dirty="0" smtClean="0"/>
              <a:t>Project Change Control Procedure</a:t>
            </a:r>
          </a:p>
          <a:p>
            <a:pPr lvl="1">
              <a:buFont typeface="Wingdings" pitchFamily="2" charset="2"/>
              <a:buChar char="v"/>
            </a:pPr>
            <a:r>
              <a:rPr lang="en-US" sz="1400" dirty="0" smtClean="0"/>
              <a:t>Deliverable Materials Acceptance Procedure</a:t>
            </a:r>
          </a:p>
          <a:p>
            <a:pPr lvl="1">
              <a:buFont typeface="Wingdings" pitchFamily="2" charset="2"/>
              <a:buChar char="v"/>
            </a:pPr>
            <a:r>
              <a:rPr lang="en-US" sz="1400" dirty="0" smtClean="0"/>
              <a:t>Escalation Procedure</a:t>
            </a:r>
          </a:p>
          <a:p>
            <a:pPr lvl="1">
              <a:buFont typeface="Wingdings" pitchFamily="2" charset="2"/>
              <a:buChar char="v"/>
            </a:pPr>
            <a:r>
              <a:rPr lang="en-US" sz="1400" dirty="0" smtClean="0"/>
              <a:t>Risks and Mitigation Plan</a:t>
            </a:r>
          </a:p>
          <a:p>
            <a:pPr>
              <a:buFont typeface="Wingdings" pitchFamily="2" charset="2"/>
              <a:buChar char="Ø"/>
            </a:pPr>
            <a:endParaRPr lang="en-US" sz="1600" dirty="0" smtClean="0"/>
          </a:p>
          <a:p>
            <a:pPr>
              <a:buFont typeface="Wingdings" pitchFamily="2" charset="2"/>
              <a:buChar char="Ø"/>
            </a:pPr>
            <a:r>
              <a:rPr lang="en-US" sz="1600" dirty="0" smtClean="0"/>
              <a:t>QUALITY ASSURANCE </a:t>
            </a:r>
            <a:r>
              <a:rPr lang="en-US" sz="1600" dirty="0" smtClean="0"/>
              <a:t>PLAN</a:t>
            </a:r>
            <a:endParaRPr lang="en-US" sz="1600" dirty="0" smtClean="0"/>
          </a:p>
          <a:p>
            <a:pPr>
              <a:buFont typeface="Wingdings" pitchFamily="2" charset="2"/>
              <a:buChar char="Ø"/>
            </a:pPr>
            <a:r>
              <a:rPr lang="en-US" sz="1600" dirty="0" smtClean="0"/>
              <a:t>TRAINING </a:t>
            </a:r>
            <a:r>
              <a:rPr lang="en-US" sz="1600" dirty="0" smtClean="0"/>
              <a:t>PLAN</a:t>
            </a:r>
            <a:endParaRPr lang="en-US" sz="1600" dirty="0" smtClean="0"/>
          </a:p>
          <a:p>
            <a:pPr>
              <a:buFont typeface="Wingdings" pitchFamily="2" charset="2"/>
              <a:buChar char="Ø"/>
            </a:pPr>
            <a:r>
              <a:rPr lang="en-US" sz="1600" dirty="0" smtClean="0"/>
              <a:t>SUPPORT AND MAINTANENCE </a:t>
            </a:r>
            <a:r>
              <a:rPr lang="en-US" sz="1600" dirty="0" smtClean="0"/>
              <a:t>SOLUTIONS</a:t>
            </a:r>
            <a:endParaRPr lang="en-US" sz="1600" dirty="0" smtClean="0"/>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AU" sz="2400" b="1" spc="300" dirty="0" smtClean="0">
                <a:solidFill>
                  <a:schemeClr val="bg2"/>
                </a:solidFill>
                <a:latin typeface="+mj-lt"/>
              </a:rPr>
              <a:t>Business Requirement Document (BRD)</a:t>
            </a:r>
            <a:endParaRPr lang="en-AU" sz="2400" b="1" spc="300" dirty="0" smtClean="0">
              <a:solidFill>
                <a:schemeClr val="bg2"/>
              </a:solidFill>
              <a:latin typeface="+mj-lt"/>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6</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85800" y="674638"/>
            <a:ext cx="7829550" cy="3970318"/>
          </a:xfrm>
          <a:prstGeom prst="rect">
            <a:avLst/>
          </a:prstGeom>
        </p:spPr>
        <p:txBody>
          <a:bodyPr wrap="square">
            <a:spAutoFit/>
          </a:bodyPr>
          <a:lstStyle/>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r>
              <a:rPr lang="en-US" dirty="0" smtClean="0"/>
              <a:t>A </a:t>
            </a:r>
            <a:r>
              <a:rPr lang="en-US" dirty="0" smtClean="0"/>
              <a:t>business analyst or a project manager who has a thorough understanding of the business processes drafts business requirement document. The business requirement document is drafted for a project to ensure the implementation of all the requirements to achieve business objectives</a:t>
            </a:r>
            <a:r>
              <a:rPr lang="en-US" dirty="0" smtClean="0"/>
              <a:t>.</a:t>
            </a:r>
          </a:p>
          <a:p>
            <a:pPr algn="just"/>
            <a:endParaRPr lang="en-US" dirty="0" smtClean="0"/>
          </a:p>
          <a:p>
            <a:pPr algn="just">
              <a:buFont typeface="Wingdings" pitchFamily="2" charset="2"/>
              <a:buChar char="v"/>
            </a:pPr>
            <a:r>
              <a:rPr lang="en-US" dirty="0" smtClean="0"/>
              <a:t>What are the problems which the business wants to solve?</a:t>
            </a:r>
          </a:p>
          <a:p>
            <a:pPr algn="just">
              <a:buFont typeface="Wingdings" pitchFamily="2" charset="2"/>
              <a:buChar char="v"/>
            </a:pPr>
            <a:r>
              <a:rPr lang="en-US" dirty="0" smtClean="0"/>
              <a:t>What are the restrictions?</a:t>
            </a:r>
          </a:p>
          <a:p>
            <a:pPr algn="just">
              <a:buFont typeface="Wingdings" pitchFamily="2" charset="2"/>
              <a:buChar char="v"/>
            </a:pPr>
            <a:r>
              <a:rPr lang="en-US" dirty="0" smtClean="0"/>
              <a:t>Is it worth to invest the time and money required for the project?</a:t>
            </a:r>
            <a:endParaRPr lang="en-US" dirty="0"/>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AU" sz="2400" b="1" spc="300" dirty="0" smtClean="0">
                <a:solidFill>
                  <a:schemeClr val="bg2"/>
                </a:solidFill>
                <a:latin typeface="+mj-lt"/>
              </a:rPr>
              <a:t>Software Requirement Specification (SRS)</a:t>
            </a:r>
            <a:endParaRPr lang="en-AU" sz="2400" b="1" spc="300" dirty="0" smtClean="0">
              <a:solidFill>
                <a:schemeClr val="bg2"/>
              </a:solidFill>
              <a:latin typeface="+mj-lt"/>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7</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85800" y="674638"/>
            <a:ext cx="7829550" cy="5632311"/>
          </a:xfrm>
          <a:prstGeom prst="rect">
            <a:avLst/>
          </a:prstGeom>
        </p:spPr>
        <p:txBody>
          <a:bodyPr wrap="square">
            <a:spAutoFit/>
          </a:bodyPr>
          <a:lstStyle/>
          <a:p>
            <a:pPr algn="just"/>
            <a:endParaRPr lang="en-US" dirty="0" smtClean="0"/>
          </a:p>
          <a:p>
            <a:pPr algn="just"/>
            <a:endParaRPr lang="en-US" dirty="0" smtClean="0"/>
          </a:p>
          <a:p>
            <a:pPr algn="just"/>
            <a:endParaRPr lang="en-US" dirty="0" smtClean="0"/>
          </a:p>
          <a:p>
            <a:pPr algn="just"/>
            <a:endParaRPr lang="en-US" dirty="0" smtClean="0"/>
          </a:p>
          <a:p>
            <a:pPr algn="just"/>
            <a:r>
              <a:rPr lang="en-US" dirty="0" smtClean="0"/>
              <a:t>A </a:t>
            </a:r>
            <a:r>
              <a:rPr lang="en-US" dirty="0" smtClean="0"/>
              <a:t>System Requirements Specification (SRS) (also known as a Software Requirements Specification) is a document or set of documentation that describes the features and behavior of a system or software application. It includes a variety of </a:t>
            </a:r>
            <a:r>
              <a:rPr lang="en-US" dirty="0" smtClean="0"/>
              <a:t>elements that </a:t>
            </a:r>
            <a:r>
              <a:rPr lang="en-US" dirty="0" smtClean="0"/>
              <a:t>attempts to define the intended functionality required by the customer to satisfy their different </a:t>
            </a:r>
            <a:r>
              <a:rPr lang="en-US" dirty="0" smtClean="0"/>
              <a:t>users.</a:t>
            </a:r>
          </a:p>
          <a:p>
            <a:pPr algn="just"/>
            <a:endParaRPr lang="en-US" dirty="0" smtClean="0"/>
          </a:p>
          <a:p>
            <a:pPr algn="just"/>
            <a:r>
              <a:rPr lang="en-US" u="sng" dirty="0" smtClean="0"/>
              <a:t>Main Elements</a:t>
            </a:r>
          </a:p>
          <a:p>
            <a:pPr lvl="2" algn="just">
              <a:buFont typeface="Wingdings" pitchFamily="2" charset="2"/>
              <a:buChar char="v"/>
            </a:pPr>
            <a:r>
              <a:rPr lang="en-US" dirty="0" smtClean="0"/>
              <a:t>Business Drivers</a:t>
            </a:r>
          </a:p>
          <a:p>
            <a:pPr lvl="2" algn="just">
              <a:buFont typeface="Wingdings" pitchFamily="2" charset="2"/>
              <a:buChar char="v"/>
            </a:pPr>
            <a:r>
              <a:rPr lang="en-US" dirty="0" smtClean="0"/>
              <a:t>Business Model</a:t>
            </a:r>
          </a:p>
          <a:p>
            <a:pPr lvl="2" algn="just">
              <a:buFont typeface="Wingdings" pitchFamily="2" charset="2"/>
              <a:buChar char="v"/>
            </a:pPr>
            <a:r>
              <a:rPr lang="en-US" dirty="0" smtClean="0"/>
              <a:t>Functional and System Requirements</a:t>
            </a:r>
          </a:p>
          <a:p>
            <a:pPr lvl="2" algn="just">
              <a:buFont typeface="Wingdings" pitchFamily="2" charset="2"/>
              <a:buChar char="v"/>
            </a:pPr>
            <a:r>
              <a:rPr lang="en-US" dirty="0" smtClean="0"/>
              <a:t>Business and System Use Cases</a:t>
            </a:r>
          </a:p>
          <a:p>
            <a:pPr lvl="2" algn="just">
              <a:buFont typeface="Wingdings" pitchFamily="2" charset="2"/>
              <a:buChar char="v"/>
            </a:pPr>
            <a:r>
              <a:rPr lang="en-US" dirty="0" smtClean="0"/>
              <a:t>Technical Requirements</a:t>
            </a:r>
          </a:p>
          <a:p>
            <a:pPr lvl="2" algn="just">
              <a:buFont typeface="Wingdings" pitchFamily="2" charset="2"/>
              <a:buChar char="v"/>
            </a:pPr>
            <a:r>
              <a:rPr lang="en-US" dirty="0" smtClean="0"/>
              <a:t>System Qualities</a:t>
            </a:r>
          </a:p>
          <a:p>
            <a:pPr lvl="2" algn="just">
              <a:buFont typeface="Wingdings" pitchFamily="2" charset="2"/>
              <a:buChar char="v"/>
            </a:pPr>
            <a:r>
              <a:rPr lang="en-US" dirty="0" smtClean="0"/>
              <a:t>Constraints and Assumptions</a:t>
            </a:r>
          </a:p>
          <a:p>
            <a:pPr lvl="2" algn="just">
              <a:buFont typeface="Wingdings" pitchFamily="2" charset="2"/>
              <a:buChar char="v"/>
            </a:pPr>
            <a:r>
              <a:rPr lang="en-US" dirty="0" smtClean="0"/>
              <a:t>Acceptance Criteria</a:t>
            </a:r>
          </a:p>
          <a:p>
            <a:pPr algn="just"/>
            <a:endParaRPr lang="en-US" dirty="0" smtClean="0"/>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AU" sz="2400" b="1" spc="300" dirty="0" smtClean="0">
                <a:solidFill>
                  <a:schemeClr val="bg2"/>
                </a:solidFill>
                <a:latin typeface="+mj-lt"/>
              </a:rPr>
              <a:t>High Level Design (HLD)</a:t>
            </a:r>
            <a:endParaRPr lang="en-AU" sz="2400" b="1" spc="300" dirty="0" smtClean="0">
              <a:solidFill>
                <a:schemeClr val="bg2"/>
              </a:solidFill>
              <a:latin typeface="+mj-lt"/>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8</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85800" y="674638"/>
            <a:ext cx="7829550" cy="4801314"/>
          </a:xfrm>
          <a:prstGeom prst="rect">
            <a:avLst/>
          </a:prstGeom>
        </p:spPr>
        <p:txBody>
          <a:bodyPr wrap="square">
            <a:spAutoFit/>
          </a:bodyPr>
          <a:lstStyle/>
          <a:p>
            <a:pPr algn="just"/>
            <a:endParaRPr lang="en-US" dirty="0" smtClean="0"/>
          </a:p>
          <a:p>
            <a:pPr algn="just"/>
            <a:endParaRPr lang="en-US" dirty="0" smtClean="0"/>
          </a:p>
          <a:p>
            <a:pPr algn="just"/>
            <a:endParaRPr lang="en-US" dirty="0" smtClean="0"/>
          </a:p>
          <a:p>
            <a:pPr algn="just"/>
            <a:r>
              <a:rPr lang="en-US" dirty="0" smtClean="0"/>
              <a:t>High-level </a:t>
            </a:r>
            <a:r>
              <a:rPr lang="en-US" dirty="0" smtClean="0"/>
              <a:t>design (HLD) explains the architecture that would be used for developing a software product. The architecture diagram provides an overview of an entire system, identifying the main components that would be developed for the product and their interfaces. The HLD uses possibly nontechnical to mildly technical terms that should be understandable to the administrators of the system</a:t>
            </a:r>
            <a:r>
              <a:rPr lang="en-US" dirty="0" smtClean="0"/>
              <a:t>.</a:t>
            </a:r>
          </a:p>
          <a:p>
            <a:pPr algn="just"/>
            <a:endParaRPr lang="en-US" dirty="0" smtClean="0"/>
          </a:p>
          <a:p>
            <a:pPr algn="just">
              <a:buFont typeface="Wingdings" pitchFamily="2" charset="2"/>
              <a:buChar char="v"/>
            </a:pPr>
            <a:r>
              <a:rPr lang="en-US" dirty="0" smtClean="0"/>
              <a:t>Preliminary design—In the preliminary stages of a software development, the need is to size the project and to identify those parts of the project that might be risky or time consuming</a:t>
            </a:r>
            <a:r>
              <a:rPr lang="en-US" dirty="0" smtClean="0"/>
              <a:t>.</a:t>
            </a:r>
          </a:p>
          <a:p>
            <a:pPr algn="just"/>
            <a:endParaRPr lang="en-US" dirty="0" smtClean="0"/>
          </a:p>
          <a:p>
            <a:pPr algn="just">
              <a:buFont typeface="Wingdings" pitchFamily="2" charset="2"/>
              <a:buChar char="v"/>
            </a:pPr>
            <a:r>
              <a:rPr lang="en-US" dirty="0" smtClean="0"/>
              <a:t>Design </a:t>
            </a:r>
            <a:r>
              <a:rPr lang="en-US" dirty="0" smtClean="0"/>
              <a:t>overview—As the project proceeds, the need is to provide an overview of how the various sub-systems and components of the system fit together.</a:t>
            </a:r>
            <a:endParaRPr lang="en-US" dirty="0"/>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idx="1"/>
          </p:nvPr>
        </p:nvSpPr>
        <p:spPr>
          <a:xfrm>
            <a:off x="319091" y="0"/>
            <a:ext cx="8024810" cy="762000"/>
          </a:xfrm>
        </p:spPr>
        <p:txBody>
          <a:bodyPr/>
          <a:lstStyle/>
          <a:p>
            <a:pPr marL="0" indent="0" algn="ctr">
              <a:buNone/>
            </a:pPr>
            <a:r>
              <a:rPr lang="en-AU" sz="2400" b="1" spc="300" dirty="0" smtClean="0">
                <a:solidFill>
                  <a:schemeClr val="bg2"/>
                </a:solidFill>
                <a:latin typeface="+mj-lt"/>
              </a:rPr>
              <a:t>Low </a:t>
            </a:r>
            <a:r>
              <a:rPr lang="en-AU" sz="2400" b="1" spc="300" dirty="0" smtClean="0">
                <a:solidFill>
                  <a:schemeClr val="bg2"/>
                </a:solidFill>
                <a:latin typeface="+mj-lt"/>
              </a:rPr>
              <a:t>Level Design (LLD)</a:t>
            </a:r>
            <a:endParaRPr lang="en-AU" sz="2400" b="1" spc="300" dirty="0" smtClean="0">
              <a:solidFill>
                <a:schemeClr val="bg2"/>
              </a:solidFill>
              <a:latin typeface="+mj-lt"/>
            </a:endParaRPr>
          </a:p>
        </p:txBody>
      </p:sp>
      <p:sp>
        <p:nvSpPr>
          <p:cNvPr id="4" name="Footer Placeholder 3"/>
          <p:cNvSpPr>
            <a:spLocks noGrp="1"/>
          </p:cNvSpPr>
          <p:nvPr>
            <p:ph type="ftr" sz="quarter" idx="10"/>
          </p:nvPr>
        </p:nvSpPr>
        <p:spPr>
          <a:xfrm>
            <a:off x="4062779" y="6513510"/>
            <a:ext cx="1071929" cy="278299"/>
          </a:xfrm>
        </p:spPr>
        <p:txBody>
          <a:bodyPr/>
          <a:lstStyle/>
          <a:p>
            <a:pPr>
              <a:defRPr/>
            </a:pPr>
            <a:r>
              <a:rPr lang="de-DE" dirty="0" smtClean="0"/>
              <a:t>  Page </a:t>
            </a:r>
            <a:fld id="{E8E608E9-805B-4E21-8D01-5F9A8954E249}" type="slidenum">
              <a:rPr lang="de-DE" smtClean="0"/>
              <a:pPr>
                <a:defRPr/>
              </a:pPr>
              <a:t>9</a:t>
            </a:fld>
            <a:endParaRPr lang="de-DE" dirty="0"/>
          </a:p>
        </p:txBody>
      </p:sp>
      <p:sp>
        <p:nvSpPr>
          <p:cNvPr id="9" name="Footer Placeholder 3"/>
          <p:cNvSpPr txBox="1">
            <a:spLocks/>
          </p:cNvSpPr>
          <p:nvPr/>
        </p:nvSpPr>
        <p:spPr bwMode="auto">
          <a:xfrm>
            <a:off x="0" y="6610349"/>
            <a:ext cx="1552576"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eaLnBrk="1" fontAlgn="base" hangingPunct="1">
              <a:spcBef>
                <a:spcPct val="0"/>
              </a:spcBef>
              <a:spcAft>
                <a:spcPct val="0"/>
              </a:spcAft>
              <a:defRPr sz="1200" kern="1200" dirty="0" smtClean="0">
                <a:solidFill>
                  <a:schemeClr val="bg1"/>
                </a:solidFill>
                <a:latin typeface="Arial" charset="0"/>
                <a:ea typeface="+mn-ea"/>
                <a:cs typeface="+mn-cs"/>
                <a:sym typeface="Wingdings" pitchFamily="2" charset="2"/>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de-DE" dirty="0" smtClean="0"/>
              <a:t>@grameensolutions</a:t>
            </a:r>
            <a:endParaRPr lang="de-DE" dirty="0"/>
          </a:p>
        </p:txBody>
      </p:sp>
      <p:sp>
        <p:nvSpPr>
          <p:cNvPr id="12" name="Rectangle 11"/>
          <p:cNvSpPr/>
          <p:nvPr/>
        </p:nvSpPr>
        <p:spPr>
          <a:xfrm>
            <a:off x="695325" y="1779538"/>
            <a:ext cx="7829550" cy="3693319"/>
          </a:xfrm>
          <a:prstGeom prst="rect">
            <a:avLst/>
          </a:prstGeom>
        </p:spPr>
        <p:txBody>
          <a:bodyPr wrap="square">
            <a:spAutoFit/>
          </a:bodyPr>
          <a:lstStyle/>
          <a:p>
            <a:pPr algn="just"/>
            <a:r>
              <a:rPr lang="en-US" dirty="0" smtClean="0"/>
              <a:t>Low-level </a:t>
            </a:r>
            <a:r>
              <a:rPr lang="en-US" dirty="0" smtClean="0"/>
              <a:t>design (LLD) is a component-level design process that follows a step-by-step refinement process. This process can be used for </a:t>
            </a:r>
            <a:endParaRPr lang="en-US" dirty="0" smtClean="0"/>
          </a:p>
          <a:p>
            <a:pPr algn="just"/>
            <a:endParaRPr lang="en-US" dirty="0" smtClean="0"/>
          </a:p>
          <a:p>
            <a:pPr algn="just">
              <a:buFont typeface="Wingdings" pitchFamily="2" charset="2"/>
              <a:buChar char="v"/>
            </a:pPr>
            <a:r>
              <a:rPr lang="en-US" dirty="0" smtClean="0"/>
              <a:t>D</a:t>
            </a:r>
            <a:r>
              <a:rPr lang="en-US" dirty="0" smtClean="0"/>
              <a:t>esigning data structures</a:t>
            </a:r>
          </a:p>
          <a:p>
            <a:pPr algn="just">
              <a:buFont typeface="Wingdings" pitchFamily="2" charset="2"/>
              <a:buChar char="v"/>
            </a:pPr>
            <a:r>
              <a:rPr lang="en-US" dirty="0" smtClean="0"/>
              <a:t>R</a:t>
            </a:r>
            <a:r>
              <a:rPr lang="en-US" dirty="0" smtClean="0"/>
              <a:t>equired </a:t>
            </a:r>
            <a:r>
              <a:rPr lang="en-US" dirty="0" smtClean="0"/>
              <a:t>software </a:t>
            </a:r>
            <a:r>
              <a:rPr lang="en-US" dirty="0" smtClean="0"/>
              <a:t>architecture</a:t>
            </a:r>
          </a:p>
          <a:p>
            <a:pPr algn="just">
              <a:buFont typeface="Wingdings" pitchFamily="2" charset="2"/>
              <a:buChar char="v"/>
            </a:pPr>
            <a:r>
              <a:rPr lang="en-US" dirty="0" smtClean="0"/>
              <a:t>S</a:t>
            </a:r>
            <a:r>
              <a:rPr lang="en-US" dirty="0" smtClean="0"/>
              <a:t>ource </a:t>
            </a:r>
            <a:r>
              <a:rPr lang="en-US" dirty="0" smtClean="0"/>
              <a:t>code and </a:t>
            </a:r>
            <a:r>
              <a:rPr lang="en-US" dirty="0" smtClean="0"/>
              <a:t>ultimately</a:t>
            </a:r>
          </a:p>
          <a:p>
            <a:pPr algn="just">
              <a:buFont typeface="Wingdings" pitchFamily="2" charset="2"/>
              <a:buChar char="v"/>
            </a:pPr>
            <a:r>
              <a:rPr lang="en-US" dirty="0" smtClean="0"/>
              <a:t>P</a:t>
            </a:r>
            <a:r>
              <a:rPr lang="en-US" dirty="0" smtClean="0"/>
              <a:t>erformance </a:t>
            </a:r>
            <a:r>
              <a:rPr lang="en-US" dirty="0" smtClean="0"/>
              <a:t>algorithms. </a:t>
            </a:r>
            <a:endParaRPr lang="en-US" dirty="0" smtClean="0"/>
          </a:p>
          <a:p>
            <a:pPr algn="just">
              <a:buFont typeface="Wingdings" pitchFamily="2" charset="2"/>
              <a:buChar char="v"/>
            </a:pPr>
            <a:r>
              <a:rPr lang="en-US" dirty="0" smtClean="0"/>
              <a:t>Overall</a:t>
            </a:r>
            <a:r>
              <a:rPr lang="en-US" dirty="0" smtClean="0"/>
              <a:t>, the data organization may be defined during requirement analysis and then refined during data design work. Post-build, each component is specified in </a:t>
            </a:r>
            <a:r>
              <a:rPr lang="en-US" dirty="0" smtClean="0"/>
              <a:t>detail.</a:t>
            </a:r>
          </a:p>
          <a:p>
            <a:pPr algn="just"/>
            <a:endParaRPr lang="en-US" dirty="0" smtClean="0"/>
          </a:p>
          <a:p>
            <a:pPr algn="just"/>
            <a:r>
              <a:rPr lang="en-US" dirty="0" smtClean="0"/>
              <a:t>The LLD phase is the stage where the actual software components are designed.</a:t>
            </a:r>
            <a:endParaRPr lang="en-US" dirty="0"/>
          </a:p>
        </p:txBody>
      </p:sp>
    </p:spTree>
    <p:extLst>
      <p:ext uri="{BB962C8B-B14F-4D97-AF65-F5344CB8AC3E}">
        <p14:creationId xmlns="" xmlns:p14="http://schemas.microsoft.com/office/powerpoint/2010/main" val="1539959395"/>
      </p:ext>
    </p:extLst>
  </p:cSld>
  <p:clrMapOvr>
    <a:masterClrMapping/>
  </p:clrMapOvr>
  <p:transition spd="med">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AKE-OFF DISPLAYTYPE" val="0"/>
  <p:tag name="THINKCELLUNDODONOTDELETE" val="2"/>
</p:tagLst>
</file>

<file path=ppt/theme/theme1.xml><?xml version="1.0" encoding="utf-8"?>
<a:theme xmlns:a="http://schemas.openxmlformats.org/drawingml/2006/main" name="Standarddesign">
  <a:themeElements>
    <a:clrScheme name="Standarddesign 1">
      <a:dk1>
        <a:srgbClr val="000000"/>
      </a:dk1>
      <a:lt1>
        <a:srgbClr val="FFFFFF"/>
      </a:lt1>
      <a:dk2>
        <a:srgbClr val="082740"/>
      </a:dk2>
      <a:lt2>
        <a:srgbClr val="BE0009"/>
      </a:lt2>
      <a:accent1>
        <a:srgbClr val="1C4C74"/>
      </a:accent1>
      <a:accent2>
        <a:srgbClr val="2C6D92"/>
      </a:accent2>
      <a:accent3>
        <a:srgbClr val="FFFFFF"/>
      </a:accent3>
      <a:accent4>
        <a:srgbClr val="000000"/>
      </a:accent4>
      <a:accent5>
        <a:srgbClr val="ABB2BC"/>
      </a:accent5>
      <a:accent6>
        <a:srgbClr val="276284"/>
      </a:accent6>
      <a:hlink>
        <a:srgbClr val="4797B9"/>
      </a:hlink>
      <a:folHlink>
        <a:srgbClr val="65C3E3"/>
      </a:folHlink>
    </a:clrScheme>
    <a:fontScheme name="Standard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82740"/>
        </a:dk2>
        <a:lt2>
          <a:srgbClr val="BE0009"/>
        </a:lt2>
        <a:accent1>
          <a:srgbClr val="1C4C74"/>
        </a:accent1>
        <a:accent2>
          <a:srgbClr val="2C6D92"/>
        </a:accent2>
        <a:accent3>
          <a:srgbClr val="FFFFFF"/>
        </a:accent3>
        <a:accent4>
          <a:srgbClr val="000000"/>
        </a:accent4>
        <a:accent5>
          <a:srgbClr val="ABB2BC"/>
        </a:accent5>
        <a:accent6>
          <a:srgbClr val="276284"/>
        </a:accent6>
        <a:hlink>
          <a:srgbClr val="4797B9"/>
        </a:hlink>
        <a:folHlink>
          <a:srgbClr val="65C3E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1513</TotalTime>
  <Words>2006</Words>
  <Application>Microsoft Office PowerPoint</Application>
  <PresentationFormat>On-screen Show (4:3)</PresentationFormat>
  <Paragraphs>391</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Standarddesign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PresentationPoint</dc:creator>
  <cp:lastModifiedBy>shawpon</cp:lastModifiedBy>
  <cp:revision>743</cp:revision>
  <cp:lastPrinted>2005-03-15T07:48:11Z</cp:lastPrinted>
  <dcterms:created xsi:type="dcterms:W3CDTF">2004-11-16T16:03:16Z</dcterms:created>
  <dcterms:modified xsi:type="dcterms:W3CDTF">2019-04-11T20:41:38Z</dcterms:modified>
</cp:coreProperties>
</file>